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3" r:id="rId3"/>
    <p:sldId id="260" r:id="rId4"/>
    <p:sldId id="265" r:id="rId5"/>
    <p:sldId id="268" r:id="rId6"/>
    <p:sldId id="269" r:id="rId7"/>
    <p:sldId id="273" r:id="rId8"/>
    <p:sldId id="275" r:id="rId9"/>
    <p:sldId id="276" r:id="rId10"/>
    <p:sldId id="274" r:id="rId11"/>
    <p:sldId id="272" r:id="rId12"/>
    <p:sldId id="270" r:id="rId13"/>
    <p:sldId id="261" r:id="rId14"/>
    <p:sldId id="262" r:id="rId15"/>
    <p:sldId id="279" r:id="rId16"/>
    <p:sldId id="280" r:id="rId17"/>
    <p:sldId id="281" r:id="rId18"/>
    <p:sldId id="278" r:id="rId19"/>
    <p:sldId id="283" r:id="rId20"/>
    <p:sldId id="284" r:id="rId21"/>
    <p:sldId id="285" r:id="rId22"/>
    <p:sldId id="277" r:id="rId2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F5F0E-8FC8-4A17-9C91-5D844C00C528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3B34-6D1C-4DA8-8608-A2C8A59947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11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2A985-8915-4849-B395-BF365CE19226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BAC73-F1C6-4889-A85E-C3B528A21A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5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3D2D8-CE1B-4FD8-A6E7-3D9C9A2A924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2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3D2D8-CE1B-4FD8-A6E7-3D9C9A2A924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26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3D2D8-CE1B-4FD8-A6E7-3D9C9A2A924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20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3D2D8-CE1B-4FD8-A6E7-3D9C9A2A924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17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7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21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0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43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1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0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13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78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6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BF6F-C112-4843-B5F1-0E8D37C09B52}" type="datetimeFigureOut">
              <a:rPr lang="es-ES" smtClean="0"/>
              <a:pPr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A4B1-FDC0-4A52-AE62-84256E0E95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secretaria.direccion@aepsad.gob.es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wada-ama.org/Documents/World_Anti-Doping_Program/WADP-The-Code/WADA_Anti-Doping_CODE_2009_E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40" y="868458"/>
            <a:ext cx="6815919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FORMACIÓN A TRAVÉS DE LA COOPERACIÓN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5027" y="1349900"/>
            <a:ext cx="770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basamos en el establecimiento de una 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relación entre iguales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para beneficio de </a:t>
            </a:r>
            <a:r>
              <a:rPr lang="es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participantes.</a:t>
            </a:r>
          </a:p>
          <a:p>
            <a:pPr algn="just"/>
            <a:endParaRPr lang="es-ES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COOPERACIÓN SUR-SUR</a:t>
            </a:r>
          </a:p>
          <a:p>
            <a:pPr algn="just"/>
            <a:endParaRPr lang="es-ES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Estableciendo relaciones de cooperación entre los países del sur, superando el tradicional sistema de cooperación que parte de una relación vertical Norte-Sur.</a:t>
            </a:r>
          </a:p>
          <a:p>
            <a:pPr algn="just"/>
            <a:endParaRPr lang="es-E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COOPERACIÓN TRIANGULAR</a:t>
            </a:r>
          </a:p>
          <a:p>
            <a:pPr algn="just"/>
            <a:endParaRPr lang="es-E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 un conjunto de actores realizando aportes técnicos. Algunos actores pasan de ser receptores a ser socios.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receptor identifica las iniciativas, modelos y aportes necesarios. Un país es el primer oferente (principal responsable del fortalecimiento de capacidades), consensua contenidos y trabaja horizontalmente con otro u otros oferentes para alcanzar los objetivos.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Redes Iberoamericanas de expertos constituyen un pilar fundamental.</a:t>
            </a:r>
            <a:endParaRPr lang="es-E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SEMINARIO </a:t>
            </a:r>
            <a:r>
              <a:rPr lang="es-ES" sz="1600" b="1" u="sng" dirty="0">
                <a:solidFill>
                  <a:srgbClr val="002060"/>
                </a:solidFill>
              </a:rPr>
              <a:t>IBEROAMERICANO DE LUCHA CONTRA EL DOPAJE. (</a:t>
            </a:r>
            <a:r>
              <a:rPr lang="es-ES" sz="1600" b="1" u="sng" dirty="0">
                <a:solidFill>
                  <a:srgbClr val="FF0000"/>
                </a:solidFill>
              </a:rPr>
              <a:t>INICIAL</a:t>
            </a:r>
            <a:r>
              <a:rPr lang="es-ES" sz="1600" b="1" u="sng" dirty="0">
                <a:solidFill>
                  <a:srgbClr val="002060"/>
                </a:solidFill>
              </a:rPr>
              <a:t>)</a:t>
            </a:r>
            <a:endParaRPr lang="es-ES" sz="1600" b="1" u="sng" dirty="0" smtClean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953" y="756473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rgbClr val="002060"/>
                </a:solidFill>
              </a:rPr>
              <a:t>Cartagena de Indias </a:t>
            </a:r>
            <a:endParaRPr lang="es-ES" sz="1600" dirty="0" smtClean="0">
              <a:solidFill>
                <a:srgbClr val="002060"/>
              </a:solidFill>
            </a:endParaRP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 9-13 de julio de 2018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57600" y="3640106"/>
            <a:ext cx="5514715" cy="318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/>
            <a:r>
              <a:rPr lang="es-ES" sz="1600" b="1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Identificación de </a:t>
            </a:r>
            <a:r>
              <a:rPr lang="es-ES" sz="1600" dirty="0">
                <a:solidFill>
                  <a:srgbClr val="002060"/>
                </a:solidFill>
              </a:rPr>
              <a:t>Situación, necesidades y recursos de </a:t>
            </a:r>
            <a:r>
              <a:rPr lang="es-ES" sz="1600" dirty="0" smtClean="0">
                <a:solidFill>
                  <a:srgbClr val="002060"/>
                </a:solidFill>
              </a:rPr>
              <a:t>los países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Identificación </a:t>
            </a:r>
            <a:r>
              <a:rPr lang="es-ES" sz="1600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 buenas </a:t>
            </a:r>
            <a:r>
              <a:rPr lang="es-ES" sz="1600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prácticas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Presentación </a:t>
            </a:r>
            <a:r>
              <a:rPr lang="es-ES" sz="1600" dirty="0">
                <a:solidFill>
                  <a:srgbClr val="002060"/>
                </a:solidFill>
              </a:rPr>
              <a:t>de los tres bloques formativos:</a:t>
            </a:r>
          </a:p>
          <a:p>
            <a:r>
              <a:rPr lang="es-ES" sz="1600" dirty="0">
                <a:solidFill>
                  <a:srgbClr val="002060"/>
                </a:solidFill>
              </a:rPr>
              <a:t>		- Educación </a:t>
            </a:r>
          </a:p>
          <a:p>
            <a:r>
              <a:rPr lang="es-ES" sz="1600" dirty="0">
                <a:solidFill>
                  <a:srgbClr val="002060"/>
                </a:solidFill>
              </a:rPr>
              <a:t>		- Control de </a:t>
            </a:r>
            <a:r>
              <a:rPr lang="es-ES" sz="1600" dirty="0" smtClean="0">
                <a:solidFill>
                  <a:srgbClr val="002060"/>
                </a:solidFill>
              </a:rPr>
              <a:t>Dopaje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		- </a:t>
            </a:r>
            <a:r>
              <a:rPr lang="es-ES" sz="1600" dirty="0">
                <a:solidFill>
                  <a:srgbClr val="002060"/>
                </a:solidFill>
              </a:rPr>
              <a:t>Jurídico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Creación </a:t>
            </a:r>
            <a:r>
              <a:rPr lang="es-ES" sz="1600" dirty="0">
                <a:solidFill>
                  <a:srgbClr val="002060"/>
                </a:solidFill>
              </a:rPr>
              <a:t>de grupos de trabajo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Presentación </a:t>
            </a:r>
            <a:r>
              <a:rPr lang="es-ES" sz="1600" dirty="0">
                <a:solidFill>
                  <a:srgbClr val="002060"/>
                </a:solidFill>
              </a:rPr>
              <a:t>de herramientas de trabajo</a:t>
            </a:r>
          </a:p>
          <a:p>
            <a:r>
              <a:rPr lang="es-ES" sz="1600" dirty="0">
                <a:solidFill>
                  <a:srgbClr val="002060"/>
                </a:solidFill>
              </a:rPr>
              <a:t>	</a:t>
            </a: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57600" y="1402804"/>
            <a:ext cx="7512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Asisten</a:t>
            </a:r>
            <a:r>
              <a:rPr lang="es-ES" sz="16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Organizaciones Nacionales Antidopaje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por ONAD).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Director de AEPSAD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Jefe del Departamento de Educación de AEPSAD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Jefe del Departamento de Control de Dopaje de AEPSAD</a:t>
            </a:r>
          </a:p>
          <a:p>
            <a:r>
              <a:rPr lang="es-ES" sz="1600" dirty="0">
                <a:solidFill>
                  <a:srgbClr val="002060"/>
                </a:solidFill>
              </a:rPr>
              <a:t>Jefe </a:t>
            </a:r>
            <a:r>
              <a:rPr lang="es-ES" sz="1600" dirty="0" smtClean="0">
                <a:solidFill>
                  <a:srgbClr val="002060"/>
                </a:solidFill>
              </a:rPr>
              <a:t>de la División Jurídica </a:t>
            </a:r>
            <a:r>
              <a:rPr lang="es-ES" sz="1600" dirty="0">
                <a:solidFill>
                  <a:srgbClr val="002060"/>
                </a:solidFill>
              </a:rPr>
              <a:t>de </a:t>
            </a:r>
            <a:r>
              <a:rPr lang="es-ES" sz="1600" dirty="0" smtClean="0">
                <a:solidFill>
                  <a:srgbClr val="002060"/>
                </a:solidFill>
              </a:rPr>
              <a:t>AEPSAD</a:t>
            </a:r>
          </a:p>
          <a:p>
            <a:r>
              <a:rPr lang="es-ES" sz="1600" dirty="0">
                <a:solidFill>
                  <a:srgbClr val="002060"/>
                </a:solidFill>
              </a:rPr>
              <a:t>Jefe del Área de Cooperación Internacional e AEPSAD</a:t>
            </a: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FF00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334" y="1390325"/>
            <a:ext cx="8474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</a:rPr>
              <a:t>S</a:t>
            </a:r>
            <a:r>
              <a:rPr lang="es-ES" sz="1600" dirty="0" smtClean="0">
                <a:solidFill>
                  <a:srgbClr val="002060"/>
                </a:solidFill>
              </a:rPr>
              <a:t>e trata de un  </a:t>
            </a:r>
            <a:r>
              <a:rPr lang="es-ES" sz="1600" b="1" dirty="0" smtClean="0">
                <a:solidFill>
                  <a:srgbClr val="FF0000"/>
                </a:solidFill>
              </a:rPr>
              <a:t>seminario altamente participativo</a:t>
            </a:r>
            <a:r>
              <a:rPr lang="es-ES" sz="1600" dirty="0" smtClean="0"/>
              <a:t>, </a:t>
            </a:r>
            <a:r>
              <a:rPr lang="es-ES" sz="1600" dirty="0" smtClean="0">
                <a:solidFill>
                  <a:srgbClr val="002060"/>
                </a:solidFill>
              </a:rPr>
              <a:t>donde los responsables de las ONAD s puedan </a:t>
            </a:r>
            <a:r>
              <a:rPr lang="es-ES" sz="1600" b="1" dirty="0" smtClean="0">
                <a:solidFill>
                  <a:srgbClr val="FF0000"/>
                </a:solidFill>
              </a:rPr>
              <a:t>exponer abiertamente las principales necesidades </a:t>
            </a:r>
            <a:r>
              <a:rPr lang="es-ES" sz="1600" dirty="0" smtClean="0">
                <a:solidFill>
                  <a:srgbClr val="002060"/>
                </a:solidFill>
              </a:rPr>
              <a:t>que identifican para un desarrollo eficiente y eficaz de la lucha antidopaje en su organización.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Igualmente nos gustaría compartir aquellas actividades novedosas, originales o avanzadas, que a todos puedan interesar, como </a:t>
            </a:r>
            <a:r>
              <a:rPr lang="es-ES" sz="1600" b="1" dirty="0" smtClean="0">
                <a:solidFill>
                  <a:srgbClr val="FF0000"/>
                </a:solidFill>
              </a:rPr>
              <a:t>ejemplo de buenas prácticas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Debatiremos entre todos los contenidos de los bloques formativos, de modo que podamos identificar claramente el </a:t>
            </a:r>
            <a:r>
              <a:rPr lang="es-ES" sz="1600" b="1" dirty="0" smtClean="0">
                <a:solidFill>
                  <a:srgbClr val="FF0000"/>
                </a:solidFill>
              </a:rPr>
              <a:t>perfil de los asistentes </a:t>
            </a:r>
            <a:r>
              <a:rPr lang="es-ES" sz="1600" dirty="0" smtClean="0">
                <a:solidFill>
                  <a:srgbClr val="002060"/>
                </a:solidFill>
              </a:rPr>
              <a:t>a cada uno de ellos.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Se debatirán las novedades del panorama de la lucha contra el dopaje en el ámbito internacional y la necesidad de</a:t>
            </a:r>
            <a:r>
              <a:rPr lang="es-ES" sz="1600" dirty="0" smtClean="0"/>
              <a:t> </a:t>
            </a:r>
            <a:r>
              <a:rPr lang="es-ES" sz="1600" b="1" dirty="0" smtClean="0">
                <a:solidFill>
                  <a:srgbClr val="FF0000"/>
                </a:solidFill>
              </a:rPr>
              <a:t>mantenerse al día sobre las posibles amenazas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Estudiaremos las </a:t>
            </a:r>
            <a:r>
              <a:rPr lang="es-ES" sz="1600" b="1" dirty="0" smtClean="0">
                <a:solidFill>
                  <a:srgbClr val="FF0000"/>
                </a:solidFill>
              </a:rPr>
              <a:t>principales herramientas formativas que el proyecto va a poner a disposición </a:t>
            </a:r>
            <a:r>
              <a:rPr lang="es-ES" sz="1600" dirty="0" smtClean="0">
                <a:solidFill>
                  <a:srgbClr val="002060"/>
                </a:solidFill>
              </a:rPr>
              <a:t>de los participantes.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SEMINARIO </a:t>
            </a:r>
            <a:r>
              <a:rPr lang="es-ES" sz="1600" b="1" u="sng" dirty="0">
                <a:solidFill>
                  <a:srgbClr val="002060"/>
                </a:solidFill>
              </a:rPr>
              <a:t>IBEROAMERICANO DE LUCHA CONTRA EL DOPAJE. (</a:t>
            </a:r>
            <a:r>
              <a:rPr lang="es-ES" sz="1600" b="1" u="sng" dirty="0">
                <a:solidFill>
                  <a:srgbClr val="FF0000"/>
                </a:solidFill>
              </a:rPr>
              <a:t>INICIAL</a:t>
            </a:r>
            <a:r>
              <a:rPr lang="es-ES" sz="1600" b="1" u="sng" dirty="0">
                <a:solidFill>
                  <a:srgbClr val="002060"/>
                </a:solidFill>
              </a:rPr>
              <a:t>)</a:t>
            </a:r>
            <a:endParaRPr lang="es-ES" sz="1600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953" y="756473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rgbClr val="002060"/>
                </a:solidFill>
              </a:rPr>
              <a:t>Cartagena de Indias </a:t>
            </a:r>
            <a:endParaRPr lang="es-ES" sz="1600" dirty="0" smtClean="0">
              <a:solidFill>
                <a:srgbClr val="002060"/>
              </a:solidFill>
            </a:endParaRP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 9-13 de julio de 2018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2021" y="4191092"/>
            <a:ext cx="8474635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POR TODO ELLO PEDIMOS A LOS MINISTROS Y REPRESENTANTES EN LA ASAMBLEA DEL CID:</a:t>
            </a: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	1) LA ASISTENCIA AL SEMINARIO DE LOS MÁXIMOS RESPONSABLES DE CADA 	UNA DE 	LAS </a:t>
            </a:r>
            <a:r>
              <a:rPr lang="es-ES" b="1" dirty="0" err="1" smtClean="0">
                <a:solidFill>
                  <a:schemeClr val="bg1"/>
                </a:solidFill>
              </a:rPr>
              <a:t>ONADs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	2) QUE LOS RESPONSABLES ASISTAN DISPUESTOS A COMPARTIR 	NECESIDADES Y BUENAS PRÁCTICAS DE SUS ONADs.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28027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PRIMER</a:t>
            </a:r>
            <a:r>
              <a:rPr lang="es-ES" sz="1600" b="1" u="sng" dirty="0" smtClean="0">
                <a:solidFill>
                  <a:srgbClr val="002060"/>
                </a:solidFill>
              </a:rPr>
              <a:t> BLOQUE FORMATIVO: LA </a:t>
            </a:r>
            <a:r>
              <a:rPr lang="es-ES" sz="1600" b="1" u="sng" dirty="0">
                <a:solidFill>
                  <a:srgbClr val="FF0000"/>
                </a:solidFill>
              </a:rPr>
              <a:t>EDUCACIÓN</a:t>
            </a:r>
            <a:r>
              <a:rPr lang="es-ES" sz="1600" b="1" u="sng" dirty="0">
                <a:solidFill>
                  <a:srgbClr val="002060"/>
                </a:solidFill>
              </a:rPr>
              <a:t> COMO PILAR BÁSICO EN LA PREVENCIÓN DEL DOPAJE.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57600" y="1415926"/>
            <a:ext cx="751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Dirigido a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de Educación de las ONADs (1 </a:t>
            </a:r>
            <a:r>
              <a:rPr lang="es-ES" sz="1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por ONAD).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57600" y="2150046"/>
            <a:ext cx="7697388" cy="171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Objetivos</a:t>
            </a: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_tradn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para puesta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marcha de programas educativos de prevención del dopaje dirigidos </a:t>
            </a:r>
            <a:r>
              <a:rPr lang="es-ES_tradn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_tradn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diferentes públicos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16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S" sz="1600" dirty="0" smtClean="0">
              <a:solidFill>
                <a:srgbClr val="FF00FF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57600" y="3182178"/>
            <a:ext cx="7820859" cy="4042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Contenidos</a:t>
            </a:r>
            <a:endParaRPr lang="es-ES" sz="3200" b="1" dirty="0" smtClean="0">
              <a:solidFill>
                <a:srgbClr val="FF00FF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Metodología Educativa sobre Historia</a:t>
            </a:r>
            <a:r>
              <a:rPr lang="es-ES" sz="1600" dirty="0">
                <a:solidFill>
                  <a:srgbClr val="002060"/>
                </a:solidFill>
              </a:rPr>
              <a:t>, organismos y principios de la lucha </a:t>
            </a:r>
            <a:r>
              <a:rPr lang="es-ES" sz="1600" dirty="0" smtClean="0">
                <a:solidFill>
                  <a:srgbClr val="002060"/>
                </a:solidFill>
              </a:rPr>
              <a:t>contra</a:t>
            </a:r>
          </a:p>
          <a:p>
            <a:r>
              <a:rPr lang="es-ES" sz="1600" dirty="0">
                <a:solidFill>
                  <a:srgbClr val="002060"/>
                </a:solidFill>
              </a:rPr>
              <a:t>	</a:t>
            </a:r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dirty="0">
                <a:solidFill>
                  <a:srgbClr val="002060"/>
                </a:solidFill>
              </a:rPr>
              <a:t>el </a:t>
            </a:r>
            <a:r>
              <a:rPr lang="es-ES" sz="1600" dirty="0" smtClean="0">
                <a:solidFill>
                  <a:srgbClr val="002060"/>
                </a:solidFill>
              </a:rPr>
              <a:t>dopaje 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Aspectos </a:t>
            </a:r>
            <a:r>
              <a:rPr lang="es-ES" sz="1600" dirty="0">
                <a:solidFill>
                  <a:srgbClr val="002060"/>
                </a:solidFill>
              </a:rPr>
              <a:t>psicológicos del </a:t>
            </a:r>
            <a:r>
              <a:rPr lang="es-ES" sz="1600" dirty="0" smtClean="0">
                <a:solidFill>
                  <a:srgbClr val="002060"/>
                </a:solidFill>
              </a:rPr>
              <a:t>dopaje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Programa </a:t>
            </a:r>
            <a:r>
              <a:rPr lang="es-ES" sz="1600" dirty="0">
                <a:solidFill>
                  <a:srgbClr val="002060"/>
                </a:solidFill>
              </a:rPr>
              <a:t>de responsabilidad personal y </a:t>
            </a:r>
            <a:r>
              <a:rPr lang="es-ES" sz="1600" dirty="0" smtClean="0">
                <a:solidFill>
                  <a:srgbClr val="002060"/>
                </a:solidFill>
              </a:rPr>
              <a:t>social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Educación sobre sustancias prohibidas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Educación sobre autorizaciones </a:t>
            </a:r>
            <a:r>
              <a:rPr lang="es-ES" sz="1600" dirty="0">
                <a:solidFill>
                  <a:srgbClr val="002060"/>
                </a:solidFill>
              </a:rPr>
              <a:t>de uso </a:t>
            </a:r>
            <a:r>
              <a:rPr lang="es-ES" sz="1600" dirty="0" smtClean="0">
                <a:solidFill>
                  <a:srgbClr val="002060"/>
                </a:solidFill>
              </a:rPr>
              <a:t>terapéutico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Educación sobre complementos alimenticios (positivos accidentales).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Educación en el control </a:t>
            </a:r>
            <a:r>
              <a:rPr lang="es-ES" sz="1600" dirty="0">
                <a:solidFill>
                  <a:srgbClr val="002060"/>
                </a:solidFill>
              </a:rPr>
              <a:t>de dopaje. </a:t>
            </a:r>
            <a:r>
              <a:rPr lang="es-ES" sz="1600" dirty="0" smtClean="0">
                <a:solidFill>
                  <a:srgbClr val="002060"/>
                </a:solidFill>
              </a:rPr>
              <a:t>La Investigación </a:t>
            </a:r>
            <a:r>
              <a:rPr lang="es-ES" sz="1600" dirty="0">
                <a:solidFill>
                  <a:srgbClr val="002060"/>
                </a:solidFill>
              </a:rPr>
              <a:t>e inteligencia. </a:t>
            </a:r>
            <a:r>
              <a:rPr lang="es-ES" sz="1600" dirty="0" smtClean="0">
                <a:solidFill>
                  <a:srgbClr val="002060"/>
                </a:solidFill>
              </a:rPr>
              <a:t>El Pasaporte biológico.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Localizaciones.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Temáticas </a:t>
            </a:r>
            <a:r>
              <a:rPr lang="es-ES" sz="1600" dirty="0">
                <a:solidFill>
                  <a:srgbClr val="002060"/>
                </a:solidFill>
              </a:rPr>
              <a:t>a transmitir en los programas educativos. 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Metodología </a:t>
            </a:r>
            <a:r>
              <a:rPr lang="es-ES" sz="1600" dirty="0">
                <a:solidFill>
                  <a:srgbClr val="002060"/>
                </a:solidFill>
              </a:rPr>
              <a:t>y herramientas.</a:t>
            </a:r>
          </a:p>
          <a:p>
            <a:r>
              <a:rPr lang="es-ES" sz="1600" dirty="0">
                <a:solidFill>
                  <a:srgbClr val="002060"/>
                </a:solidFill>
              </a:rPr>
              <a:t>		</a:t>
            </a: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928027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PRIMER</a:t>
            </a:r>
            <a:r>
              <a:rPr lang="es-ES" sz="1600" b="1" u="sng" dirty="0" smtClean="0">
                <a:solidFill>
                  <a:srgbClr val="002060"/>
                </a:solidFill>
              </a:rPr>
              <a:t> BLOQUE FORMATIVO: LA </a:t>
            </a:r>
            <a:r>
              <a:rPr lang="es-ES" sz="1600" b="1" u="sng" dirty="0">
                <a:solidFill>
                  <a:srgbClr val="FF0000"/>
                </a:solidFill>
              </a:rPr>
              <a:t>EDUCACIÓN</a:t>
            </a:r>
            <a:r>
              <a:rPr lang="es-ES" sz="1600" b="1" u="sng" dirty="0">
                <a:solidFill>
                  <a:srgbClr val="002060"/>
                </a:solidFill>
              </a:rPr>
              <a:t> COMO PILAR BÁSICO EN LA PREVENCIÓN DEL DOPAJE.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98772" y="2613928"/>
            <a:ext cx="914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PRESENCIAL</a:t>
            </a:r>
            <a:r>
              <a:rPr lang="es-ES" sz="1600" dirty="0" smtClean="0">
                <a:solidFill>
                  <a:srgbClr val="002060"/>
                </a:solidFill>
              </a:rPr>
              <a:t>			        Antigua, 11 al 15 de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Febrero de 2019</a:t>
            </a:r>
            <a:r>
              <a:rPr lang="es-ES" sz="1600" dirty="0" smtClean="0">
                <a:solidFill>
                  <a:srgbClr val="002060"/>
                </a:solidFill>
              </a:rPr>
              <a:t>	</a:t>
            </a:r>
            <a:endParaRPr lang="es-ES" sz="1600" b="1" u="sng" dirty="0" smtClean="0">
              <a:solidFill>
                <a:srgbClr val="002060"/>
              </a:solidFill>
            </a:endParaRPr>
          </a:p>
          <a:p>
            <a:r>
              <a:rPr lang="es-ES" sz="1600" b="1" u="sng" dirty="0" smtClean="0">
                <a:solidFill>
                  <a:srgbClr val="002060"/>
                </a:solidFill>
              </a:rPr>
              <a:t>  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6546" y="3153081"/>
            <a:ext cx="821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Asisten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smtClean="0">
                <a:solidFill>
                  <a:srgbClr val="002060"/>
                </a:solidFill>
              </a:rPr>
              <a:t>  Responsables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CONTROL DE DOPAJE de las ONADs (</a:t>
            </a:r>
            <a:r>
              <a:rPr lang="es-ES" dirty="0">
                <a:solidFill>
                  <a:srgbClr val="002060"/>
                </a:solidFill>
              </a:rPr>
              <a:t>1 </a:t>
            </a:r>
            <a:r>
              <a:rPr lang="es-ES" dirty="0" err="1" smtClean="0">
                <a:solidFill>
                  <a:srgbClr val="002060"/>
                </a:solidFill>
              </a:rPr>
              <a:t>ó</a:t>
            </a:r>
            <a:r>
              <a:rPr lang="es-ES" dirty="0" smtClean="0">
                <a:solidFill>
                  <a:srgbClr val="002060"/>
                </a:solidFill>
              </a:rPr>
              <a:t> 2 por ONAD, el 2º con viaje a cargo de su ONAD).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36546" y="3923986"/>
            <a:ext cx="8352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Docentes: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</a:t>
            </a:r>
            <a:r>
              <a:rPr lang="es-ES" dirty="0">
                <a:solidFill>
                  <a:srgbClr val="002060"/>
                </a:solidFill>
              </a:rPr>
              <a:t>del Departamento de Educación de </a:t>
            </a:r>
            <a:r>
              <a:rPr lang="es-ES" dirty="0" smtClean="0">
                <a:solidFill>
                  <a:srgbClr val="002060"/>
                </a:solidFill>
              </a:rPr>
              <a:t>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del Área de Cooperación Internacional e 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Experto colaborador de la AEPSAD.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expertos iberoamericanos entre los asistentes, con buenas prácticas.</a:t>
            </a:r>
            <a:endParaRPr lang="es-E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98772" y="1683869"/>
            <a:ext cx="9242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</a:t>
            </a:r>
            <a:r>
              <a:rPr lang="es-ES" sz="1600" b="1" u="sng" dirty="0">
                <a:solidFill>
                  <a:srgbClr val="002060"/>
                </a:solidFill>
              </a:rPr>
              <a:t>ON </a:t>
            </a:r>
            <a:r>
              <a:rPr lang="es-ES" sz="1600" b="1" u="sng" dirty="0" smtClean="0">
                <a:solidFill>
                  <a:srgbClr val="002060"/>
                </a:solidFill>
              </a:rPr>
              <a:t>LINE	</a:t>
            </a:r>
            <a:r>
              <a:rPr lang="es-ES" sz="1600" b="1" dirty="0" smtClean="0">
                <a:solidFill>
                  <a:srgbClr val="002060"/>
                </a:solidFill>
              </a:rPr>
              <a:t>	                              		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Noviembre a febrero  de 2019</a:t>
            </a:r>
            <a:endParaRPr lang="es-ES" sz="1600" u="sng" dirty="0">
              <a:solidFill>
                <a:srgbClr val="FF00FF"/>
              </a:solidFill>
              <a:latin typeface="Algerian" panose="04020705040A02060702" pitchFamily="82" charset="0"/>
            </a:endParaRPr>
          </a:p>
          <a:p>
            <a:endParaRPr lang="es-ES" sz="1600" b="1" u="sng" dirty="0" smtClean="0">
              <a:solidFill>
                <a:srgbClr val="002060"/>
              </a:solidFill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	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28027"/>
            <a:ext cx="9054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SEGUNDO</a:t>
            </a:r>
            <a:r>
              <a:rPr lang="es-ES" sz="1600" b="1" u="sng" dirty="0" smtClean="0">
                <a:solidFill>
                  <a:srgbClr val="002060"/>
                </a:solidFill>
              </a:rPr>
              <a:t> BLOQUE FORMATIVO: </a:t>
            </a:r>
            <a:r>
              <a:rPr lang="es-ES" sz="1600" b="1" u="sng" dirty="0">
                <a:solidFill>
                  <a:srgbClr val="002060"/>
                </a:solidFill>
              </a:rPr>
              <a:t>IMPLEMENTACIÓN DE UN PROGRAMA DE </a:t>
            </a:r>
            <a:r>
              <a:rPr lang="es-ES" sz="1600" b="1" u="sng" dirty="0">
                <a:solidFill>
                  <a:srgbClr val="FF0000"/>
                </a:solidFill>
              </a:rPr>
              <a:t>CONTROL DE DOPAJE </a:t>
            </a:r>
            <a:r>
              <a:rPr lang="es-ES" sz="1600" b="1" u="sng" dirty="0">
                <a:solidFill>
                  <a:srgbClr val="002060"/>
                </a:solidFill>
              </a:rPr>
              <a:t>EFICAZ EN </a:t>
            </a:r>
            <a:r>
              <a:rPr lang="es-ES" sz="1600" b="1" u="sng" dirty="0" smtClean="0">
                <a:solidFill>
                  <a:srgbClr val="002060"/>
                </a:solidFill>
              </a:rPr>
              <a:t>CONSONANCIA </a:t>
            </a:r>
            <a:r>
              <a:rPr lang="es-ES" sz="1600" b="1" u="sng" dirty="0">
                <a:solidFill>
                  <a:srgbClr val="002060"/>
                </a:solidFill>
              </a:rPr>
              <a:t>CON EL CÓDIGO MUNDIAL DE ANTIDOPAJE.</a:t>
            </a:r>
          </a:p>
          <a:p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57600" y="1415926"/>
            <a:ext cx="751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Dirigido a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de Planificación de Control de Dopaje de las ONADs (1 </a:t>
            </a:r>
            <a:r>
              <a:rPr lang="es-ES" sz="1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por ONAD).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57600" y="2000701"/>
            <a:ext cx="7697388" cy="198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Objetivos</a:t>
            </a: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_tradn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y herramientas para realizar la planificación e implementación de programas de controles de dopaje, incluyendo el Pasaporte Biológico del Deportista y dirección de una estrategia de inteligencia.</a:t>
            </a:r>
            <a:r>
              <a:rPr lang="es-ES" sz="16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S" sz="1600" dirty="0" smtClean="0">
              <a:solidFill>
                <a:srgbClr val="FF00FF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57600" y="3206233"/>
            <a:ext cx="7648440" cy="3149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Contenidos: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 </a:t>
            </a:r>
            <a:r>
              <a:rPr lang="es-ES" sz="1600" dirty="0" smtClean="0">
                <a:solidFill>
                  <a:srgbClr val="002060"/>
                </a:solidFill>
              </a:rPr>
              <a:t>Uso </a:t>
            </a:r>
            <a:r>
              <a:rPr lang="es-ES" sz="1600" dirty="0">
                <a:solidFill>
                  <a:srgbClr val="002060"/>
                </a:solidFill>
              </a:rPr>
              <a:t>y gestión integral de ADAMS en las </a:t>
            </a:r>
            <a:r>
              <a:rPr lang="es-ES" sz="1600" dirty="0" err="1" smtClean="0">
                <a:solidFill>
                  <a:srgbClr val="002060"/>
                </a:solidFill>
              </a:rPr>
              <a:t>NADOs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Análisis </a:t>
            </a:r>
            <a:r>
              <a:rPr lang="es-ES" sz="1600" dirty="0">
                <a:solidFill>
                  <a:srgbClr val="002060"/>
                </a:solidFill>
              </a:rPr>
              <a:t>de riesgos en las </a:t>
            </a:r>
            <a:r>
              <a:rPr lang="es-ES" sz="1600" dirty="0" err="1" smtClean="0">
                <a:solidFill>
                  <a:srgbClr val="002060"/>
                </a:solidFill>
              </a:rPr>
              <a:t>NADOs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Grupo </a:t>
            </a:r>
            <a:r>
              <a:rPr lang="es-ES" sz="1600" dirty="0">
                <a:solidFill>
                  <a:srgbClr val="002060"/>
                </a:solidFill>
              </a:rPr>
              <a:t>de Seguimiento, configuración y </a:t>
            </a:r>
            <a:r>
              <a:rPr lang="es-ES" sz="1600" dirty="0" smtClean="0">
                <a:solidFill>
                  <a:srgbClr val="002060"/>
                </a:solidFill>
              </a:rPr>
              <a:t>gestión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Planificación</a:t>
            </a:r>
            <a:r>
              <a:rPr lang="es-ES" sz="1600" dirty="0">
                <a:solidFill>
                  <a:srgbClr val="002060"/>
                </a:solidFill>
              </a:rPr>
              <a:t>: elaboración de un plan de distribución de </a:t>
            </a:r>
            <a:r>
              <a:rPr lang="es-ES" sz="1600" dirty="0" smtClean="0">
                <a:solidFill>
                  <a:srgbClr val="002060"/>
                </a:solidFill>
              </a:rPr>
              <a:t>controles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Pasaporte </a:t>
            </a:r>
            <a:r>
              <a:rPr lang="es-ES" sz="1600" dirty="0">
                <a:solidFill>
                  <a:srgbClr val="002060"/>
                </a:solidFill>
              </a:rPr>
              <a:t>Biológico </a:t>
            </a:r>
            <a:r>
              <a:rPr lang="es-ES" sz="1600" dirty="0" smtClean="0">
                <a:solidFill>
                  <a:srgbClr val="002060"/>
                </a:solidFill>
              </a:rPr>
              <a:t>del Deportista (PBD)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Uso de Inteligencia </a:t>
            </a:r>
            <a:r>
              <a:rPr lang="es-ES" sz="1600" dirty="0">
                <a:solidFill>
                  <a:srgbClr val="002060"/>
                </a:solidFill>
              </a:rPr>
              <a:t>e </a:t>
            </a:r>
            <a:r>
              <a:rPr lang="es-ES" sz="1600" dirty="0" smtClean="0">
                <a:solidFill>
                  <a:srgbClr val="002060"/>
                </a:solidFill>
              </a:rPr>
              <a:t>Investigaciones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Certificación </a:t>
            </a:r>
            <a:r>
              <a:rPr lang="es-ES" sz="1600" dirty="0">
                <a:solidFill>
                  <a:srgbClr val="002060"/>
                </a:solidFill>
              </a:rPr>
              <a:t>ISO </a:t>
            </a:r>
            <a:r>
              <a:rPr lang="es-ES" sz="1600" dirty="0" smtClean="0">
                <a:solidFill>
                  <a:srgbClr val="002060"/>
                </a:solidFill>
              </a:rPr>
              <a:t>9001/2015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DIOCLES</a:t>
            </a:r>
            <a:r>
              <a:rPr lang="es-ES" sz="1600" dirty="0">
                <a:solidFill>
                  <a:srgbClr val="002060"/>
                </a:solidFill>
              </a:rPr>
              <a:t>, software de gestión integral de la </a:t>
            </a:r>
            <a:r>
              <a:rPr lang="es-ES" sz="1600" dirty="0" smtClean="0">
                <a:solidFill>
                  <a:srgbClr val="002060"/>
                </a:solidFill>
              </a:rPr>
              <a:t>AEPSAD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 Informes </a:t>
            </a:r>
            <a:r>
              <a:rPr lang="es-ES" sz="1600" dirty="0">
                <a:solidFill>
                  <a:srgbClr val="002060"/>
                </a:solidFill>
              </a:rPr>
              <a:t>analíticos: Interpretación de resultados del laboratorio, y estudio de </a:t>
            </a:r>
            <a:r>
              <a:rPr lang="es-ES" sz="1600" dirty="0" smtClean="0">
                <a:solidFill>
                  <a:srgbClr val="002060"/>
                </a:solidFill>
              </a:rPr>
              <a:t>ejemplos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    </a:t>
            </a:r>
            <a:r>
              <a:rPr lang="es-ES" sz="1600" dirty="0">
                <a:solidFill>
                  <a:srgbClr val="002060"/>
                </a:solidFill>
              </a:rPr>
              <a:t>de informes analíticos </a:t>
            </a:r>
            <a:r>
              <a:rPr lang="es-ES" sz="1600" dirty="0" smtClean="0">
                <a:solidFill>
                  <a:srgbClr val="002060"/>
                </a:solidFill>
              </a:rPr>
              <a:t>completo.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-  Formación </a:t>
            </a:r>
            <a:r>
              <a:rPr lang="es-ES" sz="1600" dirty="0">
                <a:solidFill>
                  <a:srgbClr val="002060"/>
                </a:solidFill>
              </a:rPr>
              <a:t>de Agentes de </a:t>
            </a:r>
            <a:r>
              <a:rPr lang="es-ES" sz="1600" dirty="0" smtClean="0">
                <a:solidFill>
                  <a:srgbClr val="002060"/>
                </a:solidFill>
              </a:rPr>
              <a:t>control</a:t>
            </a:r>
            <a:endParaRPr lang="es-ES" sz="1600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96640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SEGUNDO</a:t>
            </a:r>
            <a:r>
              <a:rPr lang="es-ES" sz="1600" b="1" u="sng" dirty="0">
                <a:solidFill>
                  <a:srgbClr val="002060"/>
                </a:solidFill>
              </a:rPr>
              <a:t> BLOQUE FORMATIVO: IMPLEMENTACIÓN DE UN PROGRAMA DE </a:t>
            </a:r>
            <a:r>
              <a:rPr lang="es-ES" sz="1600" b="1" u="sng" dirty="0">
                <a:solidFill>
                  <a:srgbClr val="FF0000"/>
                </a:solidFill>
              </a:rPr>
              <a:t>CONTROL DE DOPAJE </a:t>
            </a:r>
            <a:r>
              <a:rPr lang="es-ES" sz="1600" b="1" u="sng" dirty="0" smtClean="0">
                <a:solidFill>
                  <a:srgbClr val="002060"/>
                </a:solidFill>
              </a:rPr>
              <a:t>EFICAZ, </a:t>
            </a:r>
            <a:r>
              <a:rPr lang="es-ES" sz="1600" b="1" u="sng" dirty="0">
                <a:solidFill>
                  <a:srgbClr val="002060"/>
                </a:solidFill>
              </a:rPr>
              <a:t>EN CONSONANCIA CON EL CÓDIGO MUNDIAL DE ANTIDOPAJE.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98772" y="2613928"/>
            <a:ext cx="9242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PRESENCIAL</a:t>
            </a:r>
            <a:r>
              <a:rPr lang="es-ES" sz="1600" dirty="0" smtClean="0">
                <a:solidFill>
                  <a:srgbClr val="002060"/>
                </a:solidFill>
              </a:rPr>
              <a:t>		         Santa Cruz de la Sierra, 10 al 14 de junio de 2019	</a:t>
            </a:r>
            <a:endParaRPr lang="es-ES" sz="1600" b="1" u="sng" dirty="0" smtClean="0">
              <a:solidFill>
                <a:srgbClr val="002060"/>
              </a:solidFill>
            </a:endParaRPr>
          </a:p>
          <a:p>
            <a:r>
              <a:rPr lang="es-ES" sz="1600" b="1" u="sng" dirty="0" smtClean="0">
                <a:solidFill>
                  <a:srgbClr val="002060"/>
                </a:solidFill>
              </a:rPr>
              <a:t> 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6546" y="3153081"/>
            <a:ext cx="821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Asisten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smtClean="0">
                <a:solidFill>
                  <a:srgbClr val="002060"/>
                </a:solidFill>
              </a:rPr>
              <a:t>  Responsables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EDUCACIÓN de las </a:t>
            </a:r>
            <a:r>
              <a:rPr lang="es-ES" dirty="0" err="1" smtClean="0">
                <a:solidFill>
                  <a:srgbClr val="002060"/>
                </a:solidFill>
              </a:rPr>
              <a:t>ONADs</a:t>
            </a:r>
            <a:r>
              <a:rPr lang="es-ES" dirty="0" smtClean="0">
                <a:solidFill>
                  <a:srgbClr val="002060"/>
                </a:solidFill>
              </a:rPr>
              <a:t> (</a:t>
            </a:r>
            <a:r>
              <a:rPr lang="es-ES" dirty="0">
                <a:solidFill>
                  <a:srgbClr val="002060"/>
                </a:solidFill>
              </a:rPr>
              <a:t>1 </a:t>
            </a:r>
            <a:r>
              <a:rPr lang="es-ES" dirty="0" err="1" smtClean="0">
                <a:solidFill>
                  <a:srgbClr val="002060"/>
                </a:solidFill>
              </a:rPr>
              <a:t>ó</a:t>
            </a:r>
            <a:r>
              <a:rPr lang="es-ES" dirty="0" smtClean="0">
                <a:solidFill>
                  <a:srgbClr val="002060"/>
                </a:solidFill>
              </a:rPr>
              <a:t> 2 por ONAD, el 2º con viaje a cargo de su ONAD).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36546" y="3923986"/>
            <a:ext cx="8352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Docentes: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</a:t>
            </a:r>
            <a:r>
              <a:rPr lang="es-ES" dirty="0">
                <a:solidFill>
                  <a:srgbClr val="002060"/>
                </a:solidFill>
              </a:rPr>
              <a:t>del Departamento de Educación de </a:t>
            </a:r>
            <a:r>
              <a:rPr lang="es-ES" dirty="0" smtClean="0">
                <a:solidFill>
                  <a:srgbClr val="002060"/>
                </a:solidFill>
              </a:rPr>
              <a:t>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del </a:t>
            </a:r>
            <a:r>
              <a:rPr lang="es-ES" dirty="0">
                <a:solidFill>
                  <a:srgbClr val="002060"/>
                </a:solidFill>
              </a:rPr>
              <a:t>Departamento de </a:t>
            </a:r>
            <a:r>
              <a:rPr lang="es-ES" dirty="0" smtClean="0">
                <a:solidFill>
                  <a:srgbClr val="002060"/>
                </a:solidFill>
              </a:rPr>
              <a:t>Control de Dopaje de 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Responsable de la Unidad de Pasaporte Biológico del Deportista, de AEPSAD.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expertos iberoamericanos entre los asistentes, con buenas prácticas.</a:t>
            </a:r>
          </a:p>
          <a:p>
            <a:pPr algn="just"/>
            <a:endParaRPr lang="es-E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98772" y="1683869"/>
            <a:ext cx="914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</a:t>
            </a:r>
            <a:r>
              <a:rPr lang="es-ES" sz="1600" b="1" u="sng" dirty="0">
                <a:solidFill>
                  <a:srgbClr val="002060"/>
                </a:solidFill>
              </a:rPr>
              <a:t>ON </a:t>
            </a:r>
            <a:r>
              <a:rPr lang="es-ES" sz="1600" b="1" u="sng" dirty="0" smtClean="0">
                <a:solidFill>
                  <a:srgbClr val="002060"/>
                </a:solidFill>
              </a:rPr>
              <a:t>LINE	</a:t>
            </a:r>
            <a:r>
              <a:rPr lang="es-ES" sz="1600" b="1" dirty="0" smtClean="0">
                <a:solidFill>
                  <a:srgbClr val="002060"/>
                </a:solidFill>
              </a:rPr>
              <a:t>	                            		                  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2019</a:t>
            </a: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u="sng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	  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280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TERCER </a:t>
            </a:r>
            <a:r>
              <a:rPr lang="es-ES" sz="1600" b="1" u="sng" dirty="0" smtClean="0">
                <a:solidFill>
                  <a:srgbClr val="002060"/>
                </a:solidFill>
              </a:rPr>
              <a:t>BLOQUE FORMATIVO: </a:t>
            </a:r>
            <a:r>
              <a:rPr lang="es-ES" sz="1600" b="1" u="sng" dirty="0">
                <a:solidFill>
                  <a:srgbClr val="002060"/>
                </a:solidFill>
              </a:rPr>
              <a:t>PROGRAMA MUNDIAL ANTIDOPAJE: DESARROLLO JURÍDICO Y TÉCNICA </a:t>
            </a:r>
            <a:r>
              <a:rPr lang="es-ES" sz="1600" b="1" u="sng" dirty="0" smtClean="0">
                <a:solidFill>
                  <a:srgbClr val="002060"/>
                </a:solidFill>
              </a:rPr>
              <a:t>NORMATIVA.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57600" y="1415926"/>
            <a:ext cx="751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Dirigido a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Jurídicos y de Gestión de Resultados de las ONADs (1 </a:t>
            </a:r>
            <a:r>
              <a:rPr lang="es-ES" sz="1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por ONAD).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57600" y="2000701"/>
            <a:ext cx="7697388" cy="171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Objetivos</a:t>
            </a: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r>
              <a:rPr lang="es-ES_tradnl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y herramientas para realizar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desarrollo jurídico, técnica normativa antidopaje y gestión de resultados antidopaje.</a:t>
            </a:r>
            <a:endParaRPr lang="es-ES" sz="1600" dirty="0" smtClean="0">
              <a:solidFill>
                <a:srgbClr val="FF00FF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57600" y="3058936"/>
            <a:ext cx="6651308" cy="3395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spcAft>
                <a:spcPts val="800"/>
              </a:spcAft>
            </a:pPr>
            <a:r>
              <a:rPr lang="es-ES" sz="1600" b="1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Contenidos: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 </a:t>
            </a:r>
            <a:r>
              <a:rPr lang="es-ES" sz="1600" dirty="0" smtClean="0">
                <a:solidFill>
                  <a:srgbClr val="002060"/>
                </a:solidFill>
              </a:rPr>
              <a:t>El </a:t>
            </a:r>
            <a:r>
              <a:rPr lang="es-ES" sz="1600" dirty="0">
                <a:solidFill>
                  <a:srgbClr val="002060"/>
                </a:solidFill>
              </a:rPr>
              <a:t>Programa Mundial Antidopaje: alcance y </a:t>
            </a:r>
            <a:r>
              <a:rPr lang="es-ES" sz="1600" dirty="0" smtClean="0">
                <a:solidFill>
                  <a:srgbClr val="002060"/>
                </a:solidFill>
              </a:rPr>
              <a:t>contenido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El CMA 2015</a:t>
            </a:r>
            <a:r>
              <a:rPr lang="es-ES" sz="1600" dirty="0">
                <a:solidFill>
                  <a:srgbClr val="002060"/>
                </a:solidFill>
              </a:rPr>
              <a:t>: estructura, contenido y modificación/revisión del </a:t>
            </a:r>
            <a:r>
              <a:rPr lang="es-ES" sz="1600" dirty="0" smtClean="0">
                <a:solidFill>
                  <a:srgbClr val="002060"/>
                </a:solidFill>
              </a:rPr>
              <a:t>CMA (2021)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Los </a:t>
            </a:r>
            <a:r>
              <a:rPr lang="es-ES" sz="1600" dirty="0">
                <a:solidFill>
                  <a:srgbClr val="002060"/>
                </a:solidFill>
              </a:rPr>
              <a:t>estándares </a:t>
            </a:r>
            <a:r>
              <a:rPr lang="es-ES" sz="1600" dirty="0" smtClean="0">
                <a:solidFill>
                  <a:srgbClr val="002060"/>
                </a:solidFill>
              </a:rPr>
              <a:t>Internacionales: La </a:t>
            </a:r>
            <a:r>
              <a:rPr lang="es-ES" sz="1600" dirty="0">
                <a:solidFill>
                  <a:srgbClr val="002060"/>
                </a:solidFill>
              </a:rPr>
              <a:t>lista de sustancias y Métodos </a:t>
            </a:r>
            <a:r>
              <a:rPr lang="es-ES" sz="1600" dirty="0" smtClean="0">
                <a:solidFill>
                  <a:srgbClr val="002060"/>
                </a:solidFill>
              </a:rPr>
              <a:t>prohibidos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Las </a:t>
            </a:r>
            <a:r>
              <a:rPr lang="es-ES" sz="1600" dirty="0">
                <a:solidFill>
                  <a:srgbClr val="002060"/>
                </a:solidFill>
              </a:rPr>
              <a:t>Guías y los Modelos de Buenas </a:t>
            </a:r>
            <a:r>
              <a:rPr lang="es-ES" sz="1600" dirty="0" smtClean="0">
                <a:solidFill>
                  <a:srgbClr val="002060"/>
                </a:solidFill>
              </a:rPr>
              <a:t>Prácticas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Modelo </a:t>
            </a:r>
            <a:r>
              <a:rPr lang="es-ES" sz="1600" dirty="0">
                <a:solidFill>
                  <a:srgbClr val="002060"/>
                </a:solidFill>
              </a:rPr>
              <a:t>para los Grandes Eventos y las Directrices aplicables en </a:t>
            </a:r>
            <a:r>
              <a:rPr lang="es-ES" sz="1600" dirty="0" smtClean="0">
                <a:solidFill>
                  <a:srgbClr val="002060"/>
                </a:solidFill>
              </a:rPr>
              <a:t>materia</a:t>
            </a:r>
          </a:p>
          <a:p>
            <a:pPr marR="30480" algn="just"/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  de </a:t>
            </a:r>
            <a:r>
              <a:rPr lang="es-ES" sz="1600" dirty="0">
                <a:solidFill>
                  <a:srgbClr val="002060"/>
                </a:solidFill>
              </a:rPr>
              <a:t>gestión de los resultados, audiencias y </a:t>
            </a:r>
            <a:r>
              <a:rPr lang="es-ES" sz="1600" dirty="0" smtClean="0">
                <a:solidFill>
                  <a:srgbClr val="002060"/>
                </a:solidFill>
              </a:rPr>
              <a:t>decisiones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Convención </a:t>
            </a:r>
            <a:r>
              <a:rPr lang="es-ES" sz="1600" dirty="0">
                <a:solidFill>
                  <a:srgbClr val="002060"/>
                </a:solidFill>
              </a:rPr>
              <a:t>Internacional UNESCO </a:t>
            </a:r>
            <a:r>
              <a:rPr lang="es-ES" sz="1600" dirty="0" smtClean="0">
                <a:solidFill>
                  <a:srgbClr val="002060"/>
                </a:solidFill>
              </a:rPr>
              <a:t>2005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Convenio </a:t>
            </a:r>
            <a:r>
              <a:rPr lang="es-ES" sz="1600" dirty="0">
                <a:solidFill>
                  <a:srgbClr val="002060"/>
                </a:solidFill>
              </a:rPr>
              <a:t>contra el dopaje </a:t>
            </a:r>
            <a:r>
              <a:rPr lang="es-ES" sz="1600" dirty="0" smtClean="0">
                <a:solidFill>
                  <a:srgbClr val="002060"/>
                </a:solidFill>
              </a:rPr>
              <a:t>del </a:t>
            </a:r>
            <a:r>
              <a:rPr lang="es-ES" sz="1600" dirty="0">
                <a:solidFill>
                  <a:srgbClr val="002060"/>
                </a:solidFill>
              </a:rPr>
              <a:t>Consejo de </a:t>
            </a:r>
            <a:r>
              <a:rPr lang="es-ES" sz="1600" dirty="0" smtClean="0">
                <a:solidFill>
                  <a:srgbClr val="002060"/>
                </a:solidFill>
              </a:rPr>
              <a:t>Europa de 1989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Los </a:t>
            </a:r>
            <a:r>
              <a:rPr lang="es-ES" sz="1600" dirty="0">
                <a:solidFill>
                  <a:srgbClr val="002060"/>
                </a:solidFill>
              </a:rPr>
              <a:t>problemas de implementación de la normativa antidopaje </a:t>
            </a:r>
            <a:r>
              <a:rPr lang="es-ES" sz="1600" dirty="0" smtClean="0">
                <a:solidFill>
                  <a:srgbClr val="002060"/>
                </a:solidFill>
              </a:rPr>
              <a:t>en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   Sistemas Jurídicos Nacionales </a:t>
            </a:r>
            <a:r>
              <a:rPr lang="es-ES" sz="1600" dirty="0">
                <a:solidFill>
                  <a:srgbClr val="002060"/>
                </a:solidFill>
              </a:rPr>
              <a:t>basados en la regulación </a:t>
            </a:r>
            <a:r>
              <a:rPr lang="es-ES" sz="1600" dirty="0" smtClean="0">
                <a:solidFill>
                  <a:srgbClr val="002060"/>
                </a:solidFill>
              </a:rPr>
              <a:t>publica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-  La </a:t>
            </a:r>
            <a:r>
              <a:rPr lang="es-ES" sz="1600" dirty="0">
                <a:solidFill>
                  <a:srgbClr val="002060"/>
                </a:solidFill>
              </a:rPr>
              <a:t>soberanía de los estados versus la </a:t>
            </a:r>
            <a:r>
              <a:rPr lang="es-ES" sz="1600" dirty="0" smtClean="0">
                <a:solidFill>
                  <a:srgbClr val="002060"/>
                </a:solidFill>
              </a:rPr>
              <a:t>armonización </a:t>
            </a:r>
            <a:r>
              <a:rPr lang="es-ES" sz="1600" dirty="0">
                <a:solidFill>
                  <a:srgbClr val="002060"/>
                </a:solidFill>
              </a:rPr>
              <a:t>global 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…</a:t>
            </a:r>
            <a:r>
              <a:rPr lang="es-ES" sz="1600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38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96043" y="1438484"/>
            <a:ext cx="6774873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Contenidos: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</a:rPr>
              <a:t>…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El </a:t>
            </a:r>
            <a:r>
              <a:rPr lang="es-ES" sz="1600" dirty="0">
                <a:solidFill>
                  <a:srgbClr val="002060"/>
                </a:solidFill>
              </a:rPr>
              <a:t>nuevo estándar de cumplimiento de la Agencia Mundial Antidopaje y los  </a:t>
            </a:r>
            <a:r>
              <a:rPr lang="es-ES" sz="1600" dirty="0" smtClean="0">
                <a:solidFill>
                  <a:srgbClr val="002060"/>
                </a:solidFill>
              </a:rPr>
              <a:t>                     retos </a:t>
            </a:r>
            <a:r>
              <a:rPr lang="es-ES" sz="1600" dirty="0">
                <a:solidFill>
                  <a:srgbClr val="002060"/>
                </a:solidFill>
              </a:rPr>
              <a:t>que plantea: Un nuevo derecho sancionador para </a:t>
            </a:r>
            <a:r>
              <a:rPr lang="es-ES" sz="1600" dirty="0" smtClean="0">
                <a:solidFill>
                  <a:srgbClr val="002060"/>
                </a:solidFill>
              </a:rPr>
              <a:t>signatarios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La </a:t>
            </a:r>
            <a:r>
              <a:rPr lang="es-ES" sz="1600" dirty="0">
                <a:solidFill>
                  <a:srgbClr val="002060"/>
                </a:solidFill>
              </a:rPr>
              <a:t>gestión de resultados en el </a:t>
            </a:r>
            <a:r>
              <a:rPr lang="es-ES" sz="1600" dirty="0" smtClean="0">
                <a:solidFill>
                  <a:srgbClr val="002060"/>
                </a:solidFill>
              </a:rPr>
              <a:t>CMA</a:t>
            </a:r>
          </a:p>
          <a:p>
            <a:pPr marR="30480" algn="just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  Infracción de las normas antidopaje</a:t>
            </a:r>
          </a:p>
          <a:p>
            <a:pPr marR="30480" algn="just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  Revisión </a:t>
            </a:r>
            <a:r>
              <a:rPr lang="es-ES" sz="1600" dirty="0">
                <a:solidFill>
                  <a:srgbClr val="002060"/>
                </a:solidFill>
              </a:rPr>
              <a:t>de los Resultados 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Fases </a:t>
            </a:r>
            <a:r>
              <a:rPr lang="es-ES" sz="1600" dirty="0">
                <a:solidFill>
                  <a:srgbClr val="002060"/>
                </a:solidFill>
              </a:rPr>
              <a:t>del procedimiento </a:t>
            </a:r>
            <a:r>
              <a:rPr lang="es-ES" sz="1600" dirty="0" smtClean="0">
                <a:solidFill>
                  <a:srgbClr val="002060"/>
                </a:solidFill>
              </a:rPr>
              <a:t>sancionado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Sanciones individuales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Eliminación </a:t>
            </a:r>
            <a:r>
              <a:rPr lang="es-ES" sz="1600" dirty="0">
                <a:solidFill>
                  <a:srgbClr val="002060"/>
                </a:solidFill>
              </a:rPr>
              <a:t>de la sanción en ausencia de culpa o negligencia.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Reducción </a:t>
            </a:r>
            <a:r>
              <a:rPr lang="es-ES" sz="1600" dirty="0">
                <a:solidFill>
                  <a:srgbClr val="002060"/>
                </a:solidFill>
              </a:rPr>
              <a:t>del periodo de </a:t>
            </a:r>
            <a:r>
              <a:rPr lang="es-ES" sz="1600" dirty="0" smtClean="0">
                <a:solidFill>
                  <a:srgbClr val="002060"/>
                </a:solidFill>
              </a:rPr>
              <a:t>suspensión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Sustancias específicas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Productos contaminados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  Ausencia </a:t>
            </a:r>
            <a:r>
              <a:rPr lang="es-ES" sz="1600" dirty="0">
                <a:solidFill>
                  <a:srgbClr val="002060"/>
                </a:solidFill>
              </a:rPr>
              <a:t>de culpa o negligencia significativas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Ayuda sustancial para el descubrimiento de otras infracciones</a:t>
            </a: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Confesión inmediata</a:t>
            </a:r>
            <a:endParaRPr lang="es-ES" sz="1600" dirty="0">
              <a:solidFill>
                <a:srgbClr val="002060"/>
              </a:solidFill>
            </a:endParaRPr>
          </a:p>
          <a:p>
            <a:pPr marR="30480" algn="just"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smtClean="0">
                <a:solidFill>
                  <a:srgbClr val="002060"/>
                </a:solidFill>
              </a:rPr>
              <a:t> Estatus </a:t>
            </a:r>
            <a:r>
              <a:rPr lang="es-ES" sz="1600" dirty="0">
                <a:solidFill>
                  <a:srgbClr val="002060"/>
                </a:solidFill>
              </a:rPr>
              <a:t>durante una suspensión.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9280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TERCER </a:t>
            </a:r>
            <a:r>
              <a:rPr lang="es-ES" sz="1600" b="1" u="sng" dirty="0" smtClean="0">
                <a:solidFill>
                  <a:srgbClr val="002060"/>
                </a:solidFill>
              </a:rPr>
              <a:t>BLOQUE FORMATIVO: </a:t>
            </a:r>
            <a:r>
              <a:rPr lang="es-ES" sz="1600" b="1" u="sng" dirty="0">
                <a:solidFill>
                  <a:srgbClr val="002060"/>
                </a:solidFill>
              </a:rPr>
              <a:t>PROGRAMA MUNDIAL ANTIDOPAJE: DESARROLLO JURÍDICO Y TÉCNICA </a:t>
            </a:r>
            <a:r>
              <a:rPr lang="es-ES" sz="1600" b="1" u="sng" dirty="0" smtClean="0">
                <a:solidFill>
                  <a:srgbClr val="002060"/>
                </a:solidFill>
              </a:rPr>
              <a:t>NORMATIVA.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98772" y="2613928"/>
            <a:ext cx="9242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PRESENCIAL</a:t>
            </a:r>
            <a:r>
              <a:rPr lang="es-ES" sz="1600" dirty="0" smtClean="0">
                <a:solidFill>
                  <a:srgbClr val="002060"/>
                </a:solidFill>
              </a:rPr>
              <a:t>		       		      Montevideo, marzo de 2020	</a:t>
            </a:r>
            <a:endParaRPr lang="es-ES" sz="1600" b="1" u="sng" dirty="0" smtClean="0">
              <a:solidFill>
                <a:srgbClr val="002060"/>
              </a:solidFill>
            </a:endParaRPr>
          </a:p>
          <a:p>
            <a:r>
              <a:rPr lang="es-ES" sz="1600" b="1" u="sng" dirty="0" smtClean="0">
                <a:solidFill>
                  <a:srgbClr val="002060"/>
                </a:solidFill>
              </a:rPr>
              <a:t> 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6546" y="3153081"/>
            <a:ext cx="821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Asisten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smtClean="0">
                <a:solidFill>
                  <a:srgbClr val="002060"/>
                </a:solidFill>
              </a:rPr>
              <a:t>  Responsables JURÍDICOS Y/O GESTIÓN DE RESULTADOS de las </a:t>
            </a:r>
            <a:r>
              <a:rPr lang="es-ES" dirty="0" err="1" smtClean="0">
                <a:solidFill>
                  <a:srgbClr val="002060"/>
                </a:solidFill>
              </a:rPr>
              <a:t>ONADs</a:t>
            </a:r>
            <a:r>
              <a:rPr lang="es-ES" dirty="0" smtClean="0">
                <a:solidFill>
                  <a:srgbClr val="002060"/>
                </a:solidFill>
              </a:rPr>
              <a:t> (</a:t>
            </a:r>
            <a:r>
              <a:rPr lang="es-ES" dirty="0">
                <a:solidFill>
                  <a:srgbClr val="002060"/>
                </a:solidFill>
              </a:rPr>
              <a:t>1 </a:t>
            </a:r>
            <a:r>
              <a:rPr lang="es-ES" dirty="0" smtClean="0">
                <a:solidFill>
                  <a:srgbClr val="002060"/>
                </a:solidFill>
              </a:rPr>
              <a:t>ó 2 por ONAD, el 2º con viaje a cargo de su ONAD).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36546" y="3923986"/>
            <a:ext cx="8352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Docentes: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</a:t>
            </a:r>
            <a:r>
              <a:rPr lang="es-ES" dirty="0">
                <a:solidFill>
                  <a:srgbClr val="002060"/>
                </a:solidFill>
              </a:rPr>
              <a:t>del Departamento de Educación de </a:t>
            </a:r>
            <a:r>
              <a:rPr lang="es-ES" dirty="0" smtClean="0">
                <a:solidFill>
                  <a:srgbClr val="002060"/>
                </a:solidFill>
              </a:rPr>
              <a:t>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Jefe de la División Jurídica de 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Abogado de la </a:t>
            </a:r>
            <a:r>
              <a:rPr lang="es-ES" dirty="0" smtClean="0">
                <a:solidFill>
                  <a:srgbClr val="002060"/>
                </a:solidFill>
              </a:rPr>
              <a:t>División Jurídica </a:t>
            </a:r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AEPSAD</a:t>
            </a: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expertos iberoamericanos entre los asistentes, con buenas prácticas.</a:t>
            </a:r>
          </a:p>
          <a:p>
            <a:pPr algn="just"/>
            <a:endParaRPr lang="es-E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98772" y="1683869"/>
            <a:ext cx="914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	FORMACIÓN </a:t>
            </a:r>
            <a:r>
              <a:rPr lang="es-ES" sz="1600" b="1" u="sng" dirty="0">
                <a:solidFill>
                  <a:srgbClr val="002060"/>
                </a:solidFill>
              </a:rPr>
              <a:t>ON </a:t>
            </a:r>
            <a:r>
              <a:rPr lang="es-ES" sz="1600" b="1" u="sng" dirty="0" smtClean="0">
                <a:solidFill>
                  <a:srgbClr val="002060"/>
                </a:solidFill>
              </a:rPr>
              <a:t>LINE	</a:t>
            </a:r>
            <a:r>
              <a:rPr lang="es-ES" sz="1600" b="1" dirty="0" smtClean="0">
                <a:solidFill>
                  <a:srgbClr val="002060"/>
                </a:solidFill>
              </a:rPr>
              <a:t>	                            		                  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 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 2019</a:t>
            </a: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u="sng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	  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  <p:sp>
        <p:nvSpPr>
          <p:cNvPr id="8" name="Rectángulo 1"/>
          <p:cNvSpPr/>
          <p:nvPr/>
        </p:nvSpPr>
        <p:spPr>
          <a:xfrm>
            <a:off x="0" y="9280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FF0000"/>
                </a:solidFill>
              </a:rPr>
              <a:t>TERCER </a:t>
            </a:r>
            <a:r>
              <a:rPr lang="es-ES" sz="1600" b="1" u="sng" dirty="0" smtClean="0">
                <a:solidFill>
                  <a:srgbClr val="002060"/>
                </a:solidFill>
              </a:rPr>
              <a:t>BLOQUE FORMATIVO: </a:t>
            </a:r>
            <a:r>
              <a:rPr lang="es-ES" sz="1600" b="1" u="sng" dirty="0">
                <a:solidFill>
                  <a:srgbClr val="002060"/>
                </a:solidFill>
              </a:rPr>
              <a:t>PROGRAMA MUNDIAL ANTIDOPAJE: DESARROLLO JURÍDICO Y TÉCNICA </a:t>
            </a:r>
            <a:r>
              <a:rPr lang="es-ES" sz="1600" b="1" u="sng" dirty="0" smtClean="0">
                <a:solidFill>
                  <a:srgbClr val="002060"/>
                </a:solidFill>
              </a:rPr>
              <a:t>NORMATIVA.</a:t>
            </a:r>
            <a:endParaRPr lang="es-ES" sz="16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"/>
            <a:ext cx="9144000" cy="42564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1264" y="178408"/>
            <a:ext cx="873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                    XXIV </a:t>
            </a:r>
            <a:r>
              <a:rPr lang="es-ES" sz="1600" b="1" dirty="0">
                <a:solidFill>
                  <a:schemeClr val="bg1"/>
                </a:solidFill>
              </a:rPr>
              <a:t>ASAMBLEA DEL CONSEJO IBEROAMERICANO DEL DEPORTE.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CALI</a:t>
            </a:r>
            <a:r>
              <a:rPr lang="es-ES" sz="1600" b="1" dirty="0">
                <a:solidFill>
                  <a:schemeClr val="bg1"/>
                </a:solidFill>
              </a:rPr>
              <a:t>, 27 DE ABRIL DE </a:t>
            </a:r>
            <a:r>
              <a:rPr lang="es-ES" sz="1600" b="1" dirty="0" smtClean="0">
                <a:solidFill>
                  <a:schemeClr val="bg1"/>
                </a:solidFill>
              </a:rPr>
              <a:t>2018.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2304" y="1112029"/>
            <a:ext cx="87313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Presentación: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PROGRAMA IBEROAMERICANO DE COOPERACIÓN.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FORMACIÓN DE RESPONSABLES EN LA LUCHA CONTRA EL DOPAJE.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72828" y="37521"/>
            <a:ext cx="2200471" cy="980914"/>
            <a:chOff x="3500919" y="4191722"/>
            <a:chExt cx="3549142" cy="1428394"/>
          </a:xfrm>
        </p:grpSpPr>
        <p:sp>
          <p:nvSpPr>
            <p:cNvPr id="20" name="Rectángulo 19"/>
            <p:cNvSpPr/>
            <p:nvPr/>
          </p:nvSpPr>
          <p:spPr>
            <a:xfrm>
              <a:off x="3500919" y="4191722"/>
              <a:ext cx="3442043" cy="1318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pic>
          <p:nvPicPr>
            <p:cNvPr id="22" name="7 Imagen" descr="LOGO ISLAS TRASPARENT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4251" y="4191722"/>
              <a:ext cx="2175810" cy="1428394"/>
            </a:xfrm>
            <a:prstGeom prst="rect">
              <a:avLst/>
            </a:prstGeom>
          </p:spPr>
        </p:pic>
        <p:sp>
          <p:nvSpPr>
            <p:cNvPr id="23" name="8 CuadroTexto"/>
            <p:cNvSpPr txBox="1"/>
            <p:nvPr/>
          </p:nvSpPr>
          <p:spPr>
            <a:xfrm>
              <a:off x="3500919" y="4362263"/>
              <a:ext cx="1572649" cy="758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>
                  <a:latin typeface="Garamond"/>
                </a:rPr>
                <a:t>Consejo</a:t>
              </a:r>
            </a:p>
            <a:p>
              <a:r>
                <a:rPr lang="es-ES" sz="1000" b="1" dirty="0" smtClean="0">
                  <a:latin typeface="Garamond"/>
                </a:rPr>
                <a:t>Iberoamericano</a:t>
              </a:r>
            </a:p>
            <a:p>
              <a:r>
                <a:rPr lang="es-ES" sz="1000" b="1" dirty="0" smtClean="0">
                  <a:latin typeface="Garamond"/>
                </a:rPr>
                <a:t>Del Deporte</a:t>
              </a:r>
              <a:endParaRPr lang="es-ES" sz="1000" b="1" dirty="0">
                <a:latin typeface="Garamond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803400" y="3378200"/>
            <a:ext cx="3390900" cy="650212"/>
            <a:chOff x="3708580" y="3066428"/>
            <a:chExt cx="3161558" cy="58000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8580" y="3084652"/>
              <a:ext cx="3066830" cy="5617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Rectángulo 5"/>
            <p:cNvSpPr/>
            <p:nvPr/>
          </p:nvSpPr>
          <p:spPr>
            <a:xfrm>
              <a:off x="6190407" y="3084652"/>
              <a:ext cx="679731" cy="5617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3708580" y="3066428"/>
              <a:ext cx="572107" cy="58000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73" y="3416300"/>
            <a:ext cx="1634961" cy="60493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82303" y="4908970"/>
            <a:ext cx="8731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José Luis Terreros Blanco.</a:t>
            </a:r>
          </a:p>
          <a:p>
            <a:pPr algn="ctr"/>
            <a:endParaRPr lang="es-ES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s-ES" sz="1400" b="1" dirty="0" smtClean="0">
                <a:solidFill>
                  <a:srgbClr val="002060"/>
                </a:solidFill>
              </a:rPr>
              <a:t>Director de la Agencia Española de Protección de la Salud en el Deporte  (AEPSAD).</a:t>
            </a:r>
            <a:endParaRPr lang="es-E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SEMINARIO </a:t>
            </a:r>
            <a:r>
              <a:rPr lang="es-ES" sz="1600" b="1" u="sng" dirty="0">
                <a:solidFill>
                  <a:srgbClr val="002060"/>
                </a:solidFill>
              </a:rPr>
              <a:t>IBEROAMERICANO DE LUCHA CONTRA EL DOPAJE. </a:t>
            </a:r>
            <a:r>
              <a:rPr lang="es-ES" sz="1600" b="1" u="sng" dirty="0" smtClean="0">
                <a:solidFill>
                  <a:srgbClr val="002060"/>
                </a:solidFill>
              </a:rPr>
              <a:t>(</a:t>
            </a:r>
            <a:r>
              <a:rPr lang="es-ES" sz="1600" b="1" u="sng" dirty="0" smtClean="0">
                <a:solidFill>
                  <a:srgbClr val="FF0000"/>
                </a:solidFill>
              </a:rPr>
              <a:t>Final</a:t>
            </a:r>
            <a:r>
              <a:rPr lang="es-ES" sz="1600" b="1" u="sng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86753" y="756473"/>
            <a:ext cx="199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rgbClr val="002060"/>
                </a:solidFill>
              </a:rPr>
              <a:t>Cartagena de Indias </a:t>
            </a:r>
            <a:endParaRPr lang="es-ES" sz="1600" dirty="0" smtClean="0">
              <a:solidFill>
                <a:srgbClr val="002060"/>
              </a:solidFill>
            </a:endParaRP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Sta. Cruz de la Sierra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 6-10 de abril de 2020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57600" y="3640106"/>
            <a:ext cx="7786400" cy="490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s-ES" sz="1600" b="1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Valoración del Programa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Proceso de Seguimiento del Programa</a:t>
            </a: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Actualización sobre de situación, necesidades y recursos de los países asistentes</a:t>
            </a:r>
            <a:endParaRPr lang="es-ES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3048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Exposición de mejoras y lecciones aprendidas</a:t>
            </a:r>
          </a:p>
          <a:p>
            <a:pPr marR="30480" lvl="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Exposición de experiencias, resultados, informes, estudios y buenas prácticas llevados a cabo por cada uno de los grupos de trabajo</a:t>
            </a:r>
          </a:p>
          <a:p>
            <a:pPr marR="30480" lvl="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Valoración y Utilización de las herramientas aportadas</a:t>
            </a:r>
          </a:p>
          <a:p>
            <a:pPr marR="30480" lvl="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Diseño de colaboración futura en Acciones Sur-Sur y Cooperación Triangular</a:t>
            </a:r>
          </a:p>
          <a:p>
            <a:pPr marR="30480" lvl="0" algn="just"/>
            <a:r>
              <a:rPr lang="es-ES" sz="1600" dirty="0" smtClean="0">
                <a:solidFill>
                  <a:srgbClr val="002060"/>
                </a:solidFill>
                <a:ea typeface="Calibri"/>
                <a:cs typeface="Times New Roman"/>
              </a:rPr>
              <a:t>Estrategias comunes frente a nuevos retos</a:t>
            </a:r>
          </a:p>
          <a:p>
            <a:pPr marR="30480" lvl="0" algn="just"/>
            <a:endParaRPr lang="es-ES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R="30480" lvl="0" algn="just"/>
            <a:endParaRPr lang="es-ES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R="30480" algn="just"/>
            <a:endParaRPr lang="es-ES" sz="1600" dirty="0" smtClean="0">
              <a:solidFill>
                <a:srgbClr val="004F8A"/>
              </a:solidFill>
              <a:latin typeface="Segoe UI"/>
              <a:ea typeface="Calibri"/>
              <a:cs typeface="Times New Roman"/>
            </a:endParaRPr>
          </a:p>
          <a:p>
            <a:pPr marR="30480" algn="just"/>
            <a:endParaRPr lang="es-ES" sz="1600" dirty="0" smtClean="0">
              <a:solidFill>
                <a:srgbClr val="004F8A"/>
              </a:solidFill>
              <a:latin typeface="Segoe UI"/>
              <a:cs typeface="Times New Roman"/>
            </a:endParaRPr>
          </a:p>
          <a:p>
            <a:pPr marR="30480" algn="just"/>
            <a:endParaRPr lang="es-ES" sz="1600" dirty="0" smtClean="0">
              <a:solidFill>
                <a:srgbClr val="004F8A"/>
              </a:solidFill>
              <a:latin typeface="Segoe UI"/>
              <a:cs typeface="Times New Roman"/>
            </a:endParaRPr>
          </a:p>
          <a:p>
            <a:pPr marR="30480" algn="just"/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dirty="0">
                <a:solidFill>
                  <a:srgbClr val="002060"/>
                </a:solidFill>
              </a:rPr>
              <a:t>	</a:t>
            </a: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 smtClean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19500" y="1606004"/>
            <a:ext cx="7512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Asisten</a:t>
            </a:r>
            <a:r>
              <a:rPr lang="es-ES" sz="16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Organizaciones Nacionales Antidopaje </a:t>
            </a:r>
            <a:r>
              <a:rPr lang="es-ES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por ONAD).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Director de AEPSAD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Jefe del Departamento de Educación de AEPSAD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Jefe del Departamento de Control de Dopaje de AEPSAD</a:t>
            </a:r>
          </a:p>
          <a:p>
            <a:r>
              <a:rPr lang="es-ES" sz="1600" dirty="0">
                <a:solidFill>
                  <a:srgbClr val="002060"/>
                </a:solidFill>
              </a:rPr>
              <a:t>Jefe </a:t>
            </a:r>
            <a:r>
              <a:rPr lang="es-ES" sz="1600" dirty="0" smtClean="0">
                <a:solidFill>
                  <a:srgbClr val="002060"/>
                </a:solidFill>
              </a:rPr>
              <a:t>de la División Jurídica </a:t>
            </a:r>
            <a:r>
              <a:rPr lang="es-ES" sz="1600" dirty="0">
                <a:solidFill>
                  <a:srgbClr val="002060"/>
                </a:solidFill>
              </a:rPr>
              <a:t>de </a:t>
            </a:r>
            <a:r>
              <a:rPr lang="es-ES" sz="1600" dirty="0" smtClean="0">
                <a:solidFill>
                  <a:srgbClr val="002060"/>
                </a:solidFill>
              </a:rPr>
              <a:t>AEPSAD</a:t>
            </a:r>
          </a:p>
          <a:p>
            <a:r>
              <a:rPr lang="es-ES" sz="1600" dirty="0">
                <a:solidFill>
                  <a:srgbClr val="002060"/>
                </a:solidFill>
              </a:rPr>
              <a:t>Jefe del Área de Cooperación Internacional e AEPSAD</a:t>
            </a: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FF00FF"/>
              </a:solidFill>
              <a:latin typeface="Algerian" panose="04020705040A02060702" pitchFamily="8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4F8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Otros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SEMINARIO </a:t>
            </a:r>
            <a:r>
              <a:rPr lang="es-ES" sz="1600" b="1" u="sng" dirty="0">
                <a:solidFill>
                  <a:srgbClr val="002060"/>
                </a:solidFill>
              </a:rPr>
              <a:t>IBEROAMERICANO DE LUCHA CONTRA EL DOPAJE. </a:t>
            </a:r>
            <a:r>
              <a:rPr lang="es-ES" sz="1600" b="1" u="sng" dirty="0" smtClean="0">
                <a:solidFill>
                  <a:srgbClr val="002060"/>
                </a:solidFill>
              </a:rPr>
              <a:t>(</a:t>
            </a:r>
            <a:r>
              <a:rPr lang="es-ES" sz="1600" b="1" u="sng" dirty="0" smtClean="0">
                <a:solidFill>
                  <a:srgbClr val="FF0000"/>
                </a:solidFill>
              </a:rPr>
              <a:t>Final</a:t>
            </a:r>
            <a:r>
              <a:rPr lang="es-ES" sz="1600" b="1" u="sng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86753" y="756473"/>
            <a:ext cx="199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dirty="0">
                <a:solidFill>
                  <a:srgbClr val="002060"/>
                </a:solidFill>
              </a:rPr>
              <a:t>Cartagena de Indias </a:t>
            </a:r>
            <a:endParaRPr lang="es-ES" sz="1600" dirty="0" smtClean="0">
              <a:solidFill>
                <a:srgbClr val="002060"/>
              </a:solidFill>
            </a:endParaRP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Sta. Cruz de la Sierra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</a:rPr>
              <a:t> 6-10 de abril de 2020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rgbClr val="004F8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Otros</a:t>
            </a:r>
            <a:r>
              <a:rPr kumimoji="0" 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2088825"/>
            <a:ext cx="847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Debe volver a ser </a:t>
            </a:r>
            <a:r>
              <a:rPr lang="es-ES" sz="1600" b="1" dirty="0" smtClean="0">
                <a:solidFill>
                  <a:srgbClr val="FF0000"/>
                </a:solidFill>
              </a:rPr>
              <a:t>altamente participativo</a:t>
            </a:r>
            <a:r>
              <a:rPr lang="es-ES" sz="1600" dirty="0" smtClean="0"/>
              <a:t>, </a:t>
            </a:r>
            <a:r>
              <a:rPr lang="es-ES" sz="1600" dirty="0" smtClean="0">
                <a:solidFill>
                  <a:srgbClr val="002060"/>
                </a:solidFill>
              </a:rPr>
              <a:t>con una valoración crítica constructiva del trabajo desarrollado y con el espíritu de incrementar la cooperación en esta área para años venideros.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Será muy importante a la hora de </a:t>
            </a:r>
            <a:r>
              <a:rPr lang="es-ES" sz="1600" b="1" dirty="0" smtClean="0">
                <a:solidFill>
                  <a:srgbClr val="FF0000"/>
                </a:solidFill>
              </a:rPr>
              <a:t>definir el futuro </a:t>
            </a:r>
            <a:r>
              <a:rPr lang="es-ES" sz="1600" dirty="0" smtClean="0">
                <a:solidFill>
                  <a:srgbClr val="002060"/>
                </a:solidFill>
              </a:rPr>
              <a:t>de esta área de cooperación.</a:t>
            </a:r>
            <a:endParaRPr lang="es-ES" sz="1600" dirty="0" smtClean="0"/>
          </a:p>
        </p:txBody>
      </p:sp>
      <p:sp>
        <p:nvSpPr>
          <p:cNvPr id="9" name="Rectángulo 3"/>
          <p:cNvSpPr/>
          <p:nvPr/>
        </p:nvSpPr>
        <p:spPr>
          <a:xfrm>
            <a:off x="0" y="3461304"/>
            <a:ext cx="87313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SEGUIMIENTO DEL PROGRAMA POR LOS RESPONSABLES GUBERNAMENTALES</a:t>
            </a:r>
          </a:p>
          <a:p>
            <a:endParaRPr lang="es-ES" sz="1600" b="1" u="sng" dirty="0" smtClean="0">
              <a:solidFill>
                <a:srgbClr val="002060"/>
              </a:solidFill>
            </a:endParaRPr>
          </a:p>
          <a:p>
            <a:endParaRPr lang="es-ES" sz="1600" b="1" u="sng" dirty="0" smtClean="0">
              <a:solidFill>
                <a:srgbClr val="002060"/>
              </a:solidFill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	</a:t>
            </a:r>
            <a:r>
              <a:rPr lang="es-ES" dirty="0" smtClean="0">
                <a:solidFill>
                  <a:srgbClr val="002060"/>
                </a:solidFill>
              </a:rPr>
              <a:t>En </a:t>
            </a:r>
            <a:r>
              <a:rPr lang="es-ES" b="1" dirty="0" smtClean="0">
                <a:solidFill>
                  <a:srgbClr val="FF0000"/>
                </a:solidFill>
              </a:rPr>
              <a:t>las Asambleas del CID </a:t>
            </a:r>
            <a:r>
              <a:rPr lang="es-ES" dirty="0" smtClean="0">
                <a:solidFill>
                  <a:srgbClr val="002060"/>
                </a:solidFill>
              </a:rPr>
              <a:t>de los años 2019, 2020  y 2021 se hará un seguimiento al Programa con los Ministros y Responsables nacionales.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	Se podrán incorporar </a:t>
            </a:r>
            <a:r>
              <a:rPr lang="es-ES" b="1" dirty="0" smtClean="0">
                <a:solidFill>
                  <a:srgbClr val="FF0000"/>
                </a:solidFill>
              </a:rPr>
              <a:t>acciones correctoras</a:t>
            </a:r>
            <a:r>
              <a:rPr lang="es-ES" dirty="0" smtClean="0">
                <a:solidFill>
                  <a:srgbClr val="002060"/>
                </a:solidFill>
              </a:rPr>
              <a:t>, si ha lugar.</a:t>
            </a:r>
          </a:p>
        </p:txBody>
      </p:sp>
    </p:spTree>
    <p:extLst>
      <p:ext uri="{BB962C8B-B14F-4D97-AF65-F5344CB8AC3E}">
        <p14:creationId xmlns:p14="http://schemas.microsoft.com/office/powerpoint/2010/main" val="29763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184" y="2484352"/>
            <a:ext cx="2487384" cy="3761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7" y="724328"/>
            <a:ext cx="4141187" cy="552158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49184" y="1832683"/>
            <a:ext cx="9601200" cy="1303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Portal web PILD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Aula virtual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Reuniones virtuales –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Webinarios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Guías Didácticas 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NodopAPP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Sanciona2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7. Contra el Dopaje-Colabora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8. Redes Sociales 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03563" y="569913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36863" y="811004"/>
            <a:ext cx="329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Recursos que ponemos a disposición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49" y="1368925"/>
            <a:ext cx="3975535" cy="37253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312" y="4047270"/>
            <a:ext cx="8851899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	¡MUCHAS</a:t>
            </a:r>
          </a:p>
          <a:p>
            <a:r>
              <a:rPr lang="es-ES" sz="7200" b="1" dirty="0" smtClean="0">
                <a:solidFill>
                  <a:schemeClr val="bg1"/>
                </a:solidFill>
              </a:rPr>
              <a:t> 	GRACIAS¡</a:t>
            </a:r>
            <a:endParaRPr lang="es-ES" sz="72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30312" y="4588742"/>
            <a:ext cx="362637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José </a:t>
            </a:r>
            <a:r>
              <a:rPr lang="es-ES" b="1" dirty="0" err="1" smtClean="0">
                <a:solidFill>
                  <a:srgbClr val="FF0000"/>
                </a:solidFill>
              </a:rPr>
              <a:t>L.Terreros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  <a:hlinkClick r:id="rId5"/>
              </a:rPr>
              <a:t>secretaria.direccion@aepsad.gob.es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Pza. Valparaíso,4.  28016 - Madrid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+34977585738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53" y="1390649"/>
            <a:ext cx="857781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SITUACIÓN INTERNACIONAL ACTUAL EN NORMATIVA ANTIDOPAJE</a:t>
            </a:r>
            <a:endParaRPr lang="es-ES" sz="2400" b="1" u="sng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51" y="1226974"/>
            <a:ext cx="2999067" cy="22511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74785" y="1424230"/>
            <a:ext cx="408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Cuestionario de Cumplimiento del Código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05" y="1491656"/>
            <a:ext cx="2095500" cy="2714625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0" name="Grupo 9"/>
          <p:cNvGrpSpPr/>
          <p:nvPr/>
        </p:nvGrpSpPr>
        <p:grpSpPr>
          <a:xfrm>
            <a:off x="653141" y="1793562"/>
            <a:ext cx="2364054" cy="2995057"/>
            <a:chOff x="162974" y="930160"/>
            <a:chExt cx="3100558" cy="4003049"/>
          </a:xfrm>
        </p:grpSpPr>
        <p:grpSp>
          <p:nvGrpSpPr>
            <p:cNvPr id="11" name="7 Grupo"/>
            <p:cNvGrpSpPr/>
            <p:nvPr/>
          </p:nvGrpSpPr>
          <p:grpSpPr>
            <a:xfrm>
              <a:off x="162974" y="930160"/>
              <a:ext cx="3100558" cy="4003049"/>
              <a:chOff x="5724128" y="1772816"/>
              <a:chExt cx="3122689" cy="4267676"/>
            </a:xfrm>
          </p:grpSpPr>
          <p:pic>
            <p:nvPicPr>
              <p:cNvPr id="13" name="Picture 3" descr="http://www.wada-ama.org/PageFiles/184/code%20cover%202009%20%5b1%5d.pn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1772816"/>
                <a:ext cx="3122689" cy="4267676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</p:pic>
          <p:sp>
            <p:nvSpPr>
              <p:cNvPr id="14" name="6 Rectángulo"/>
              <p:cNvSpPr/>
              <p:nvPr/>
            </p:nvSpPr>
            <p:spPr>
              <a:xfrm>
                <a:off x="7164288" y="5517232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1364439" y="33258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2021</a:t>
              </a:r>
              <a:endParaRPr lang="es-E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3698623" y="3126259"/>
            <a:ext cx="255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Nueva versión del Código</a:t>
            </a:r>
            <a:endParaRPr lang="es-ES" dirty="0"/>
          </a:p>
        </p:txBody>
      </p:sp>
      <p:pic>
        <p:nvPicPr>
          <p:cNvPr id="18" name="Picture 2" descr="Resultado de imagen de convenio ANTIDOPAJE CONSEJO EURO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791" y="2835547"/>
            <a:ext cx="3315815" cy="2586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3648727" y="3805548"/>
            <a:ext cx="52963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Próximo Marco de Consecuencias por Incumplimiento </a:t>
            </a:r>
          </a:p>
          <a:p>
            <a:r>
              <a:rPr lang="es-ES" dirty="0" smtClean="0"/>
              <a:t>de la Convención</a:t>
            </a:r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921695" y="2488936"/>
            <a:ext cx="2576017" cy="3434689"/>
            <a:chOff x="1484739" y="2318118"/>
            <a:chExt cx="2576017" cy="3434689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4739" y="2318118"/>
              <a:ext cx="2576017" cy="34346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6" name="Rectángulo 25"/>
            <p:cNvSpPr/>
            <p:nvPr/>
          </p:nvSpPr>
          <p:spPr>
            <a:xfrm>
              <a:off x="1491205" y="3553754"/>
              <a:ext cx="2507211" cy="9634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043444" y="3850795"/>
              <a:ext cx="1296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00B0F0"/>
                  </a:solidFill>
                </a:rPr>
                <a:t>EDUCATION</a:t>
              </a:r>
              <a:endParaRPr lang="es-ES" dirty="0">
                <a:solidFill>
                  <a:srgbClr val="00B0F0"/>
                </a:solidFill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3628746" y="4866250"/>
            <a:ext cx="44716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Próximo Estándar Internacional en Educación.</a:t>
            </a:r>
            <a:endParaRPr lang="es-E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96" y="2848968"/>
            <a:ext cx="2576017" cy="34346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CuadroTexto 32"/>
          <p:cNvSpPr txBox="1"/>
          <p:nvPr/>
        </p:nvSpPr>
        <p:spPr>
          <a:xfrm>
            <a:off x="3648727" y="5738959"/>
            <a:ext cx="5406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Próximos Cambios Estándar Internacional en Protección</a:t>
            </a:r>
          </a:p>
          <a:p>
            <a:r>
              <a:rPr lang="es-ES" dirty="0" smtClean="0"/>
              <a:t> de Datos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3674785" y="2319447"/>
            <a:ext cx="4379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Nuevo Estándar de Cumplimiento del Código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08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17" grpId="0" animBg="1"/>
      <p:bldP spid="31" grpId="0" animBg="1"/>
      <p:bldP spid="3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DESCRIPCIÓN DEL PROYECTO</a:t>
            </a:r>
            <a:endParaRPr lang="es-ES" sz="2400" b="1" u="sng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5963" y="1803862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7823" y="1272558"/>
            <a:ext cx="7970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PROGRAMA DE COOPERACIÓN Y DESARROLLO EN PREVENCIÓN Y LUCHA CONTRA EL DOPAJE DIRIGIDO A LAS ORGANIZACIONES NACIONALES ANTIDOPAJE (ONADs) DE AMÉRICA LATINA Y CARIBE.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	Se </a:t>
            </a:r>
            <a:r>
              <a:rPr lang="es-ES" sz="1600" dirty="0">
                <a:solidFill>
                  <a:srgbClr val="002060"/>
                </a:solidFill>
              </a:rPr>
              <a:t>incardina en el Plan de Transferencia, Intercambio, y Gestión de Conocimiento para el Desarrollo de la Cooperación Española en América Latina y el </a:t>
            </a:r>
            <a:r>
              <a:rPr lang="es-ES" sz="1600" dirty="0" smtClean="0">
                <a:solidFill>
                  <a:srgbClr val="002060"/>
                </a:solidFill>
              </a:rPr>
              <a:t>Caribe (</a:t>
            </a:r>
            <a:r>
              <a:rPr lang="es-ES" sz="1600" b="1" dirty="0" smtClean="0">
                <a:solidFill>
                  <a:srgbClr val="FF0000"/>
                </a:solidFill>
              </a:rPr>
              <a:t>INTERCOONECTA</a:t>
            </a:r>
            <a:r>
              <a:rPr lang="es-ES" sz="1600" dirty="0" smtClean="0">
                <a:solidFill>
                  <a:srgbClr val="002060"/>
                </a:solidFill>
              </a:rPr>
              <a:t>), que gestiona </a:t>
            </a:r>
            <a:r>
              <a:rPr lang="es-ES" sz="1600" dirty="0">
                <a:solidFill>
                  <a:srgbClr val="002060"/>
                </a:solidFill>
              </a:rPr>
              <a:t>la Agencia Española de Cooperación Internacional para el Desarrollo (</a:t>
            </a:r>
            <a:r>
              <a:rPr lang="es-ES" sz="1600" b="1" dirty="0">
                <a:solidFill>
                  <a:srgbClr val="FF0000"/>
                </a:solidFill>
              </a:rPr>
              <a:t>AECID</a:t>
            </a:r>
            <a:r>
              <a:rPr lang="es-ES" sz="1600" dirty="0" smtClean="0">
                <a:solidFill>
                  <a:srgbClr val="002060"/>
                </a:solidFill>
              </a:rPr>
              <a:t>), como </a:t>
            </a:r>
            <a:r>
              <a:rPr lang="es-ES" sz="1600" dirty="0">
                <a:solidFill>
                  <a:srgbClr val="002060"/>
                </a:solidFill>
              </a:rPr>
              <a:t>principal órgano de gestión de la Cooperación </a:t>
            </a:r>
            <a:r>
              <a:rPr lang="es-ES" sz="1600" dirty="0" smtClean="0">
                <a:solidFill>
                  <a:srgbClr val="002060"/>
                </a:solidFill>
              </a:rPr>
              <a:t>Española.</a:t>
            </a:r>
          </a:p>
          <a:p>
            <a:pPr algn="just"/>
            <a:endParaRPr lang="es-ES" sz="1600" dirty="0" smtClean="0">
              <a:solidFill>
                <a:srgbClr val="002060"/>
              </a:solidFill>
            </a:endParaRP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	La finalidad </a:t>
            </a:r>
            <a:r>
              <a:rPr lang="es-ES" sz="1600" dirty="0">
                <a:solidFill>
                  <a:srgbClr val="002060"/>
                </a:solidFill>
              </a:rPr>
              <a:t>es la participación de técnicos de los organismos e instituciones públicas iberoamericanas, u otros </a:t>
            </a:r>
            <a:r>
              <a:rPr lang="es-ES" sz="1600" b="1" dirty="0" smtClean="0">
                <a:solidFill>
                  <a:srgbClr val="FF0000"/>
                </a:solidFill>
              </a:rPr>
              <a:t>responsables de la lucha contra el dopaje en el deporte, mediante la capacitación técnica</a:t>
            </a:r>
            <a:r>
              <a:rPr lang="es-ES" sz="1600" dirty="0" smtClean="0">
                <a:solidFill>
                  <a:srgbClr val="002060"/>
                </a:solidFill>
              </a:rPr>
              <a:t> de dichos profesionales.</a:t>
            </a:r>
          </a:p>
          <a:p>
            <a:pPr algn="just"/>
            <a:endParaRPr lang="es-ES" sz="1600" dirty="0" smtClean="0">
              <a:solidFill>
                <a:srgbClr val="002060"/>
              </a:solidFill>
            </a:endParaRP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	AEPSAD ha sido elegida a través de un </a:t>
            </a:r>
            <a:r>
              <a:rPr lang="es-ES" sz="1600" b="1" dirty="0">
                <a:solidFill>
                  <a:srgbClr val="002060"/>
                </a:solidFill>
              </a:rPr>
              <a:t>procedimiento de selección </a:t>
            </a:r>
            <a:r>
              <a:rPr lang="es-ES" sz="1600" dirty="0">
                <a:solidFill>
                  <a:srgbClr val="002060"/>
                </a:solidFill>
              </a:rPr>
              <a:t>de entidades colaboradoras para el desarrollo de programaciones de capacitación y formación técnica del Plan </a:t>
            </a:r>
            <a:r>
              <a:rPr lang="es-ES" sz="1600" dirty="0" smtClean="0">
                <a:solidFill>
                  <a:srgbClr val="002060"/>
                </a:solidFill>
              </a:rPr>
              <a:t>INTERCOONECTA.</a:t>
            </a:r>
          </a:p>
          <a:p>
            <a:pPr algn="just"/>
            <a:endParaRPr lang="es-ES" sz="1600" dirty="0" smtClean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Ello ha permitido la firma de un </a:t>
            </a:r>
            <a:r>
              <a:rPr lang="es-ES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Convenio</a:t>
            </a:r>
            <a:r>
              <a:rPr lang="es-ES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entre la Agencia Española de Cooperación Internacional para el Desarrollo (</a:t>
            </a:r>
            <a:r>
              <a:rPr lang="es-ES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AECID</a:t>
            </a:r>
            <a:r>
              <a:rPr lang="es-ES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y la Agencia Española de Protección de la Salud En El Deporte (</a:t>
            </a:r>
            <a:r>
              <a:rPr lang="es-ES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AEPSAD</a:t>
            </a:r>
            <a:r>
              <a:rPr lang="es-ES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para el desarrollo de programaciones de capacitación y formación técnica del Plan.</a:t>
            </a:r>
            <a:endParaRPr lang="es-ES" sz="1600" dirty="0" smtClean="0">
              <a:solidFill>
                <a:srgbClr val="002060"/>
              </a:solidFill>
            </a:endParaRP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934004"/>
            <a:ext cx="91918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u="sng" dirty="0" smtClean="0">
                <a:solidFill>
                  <a:srgbClr val="002060"/>
                </a:solidFill>
              </a:rPr>
              <a:t>OBJETIVOS DEL PROYECTO</a:t>
            </a:r>
          </a:p>
          <a:p>
            <a:pPr algn="just"/>
            <a:endParaRPr lang="es-ES" sz="1600" b="1" u="sng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GENERAL:		Establecer una estrecha </a:t>
            </a:r>
            <a:r>
              <a:rPr lang="es-ES" sz="1600" b="1" dirty="0" smtClean="0">
                <a:solidFill>
                  <a:srgbClr val="FF0000"/>
                </a:solidFill>
              </a:rPr>
              <a:t>red de Cooperación Iberoamericana </a:t>
            </a:r>
            <a:r>
              <a:rPr lang="es-ES" sz="1600" b="1" dirty="0" smtClean="0">
                <a:solidFill>
                  <a:srgbClr val="002060"/>
                </a:solidFill>
              </a:rPr>
              <a:t>en el ámbito de la 		lucha contra el dopaje</a:t>
            </a: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ESPECÍFICO:  	</a:t>
            </a:r>
            <a:r>
              <a:rPr lang="es-ES" sz="1600" b="1" dirty="0" smtClean="0">
                <a:solidFill>
                  <a:srgbClr val="FF0000"/>
                </a:solidFill>
              </a:rPr>
              <a:t>Formar a 1 </a:t>
            </a:r>
            <a:r>
              <a:rPr lang="es-ES" sz="1600" b="1" dirty="0" err="1" smtClean="0">
                <a:solidFill>
                  <a:srgbClr val="FF0000"/>
                </a:solidFill>
              </a:rPr>
              <a:t>ó</a:t>
            </a:r>
            <a:r>
              <a:rPr lang="es-ES" sz="1600" b="1" dirty="0" smtClean="0">
                <a:solidFill>
                  <a:srgbClr val="FF0000"/>
                </a:solidFill>
              </a:rPr>
              <a:t> 2 responsables </a:t>
            </a:r>
            <a:r>
              <a:rPr lang="es-ES" sz="1600" b="1" dirty="0" smtClean="0">
                <a:solidFill>
                  <a:srgbClr val="002060"/>
                </a:solidFill>
              </a:rPr>
              <a:t>de </a:t>
            </a:r>
            <a:r>
              <a:rPr lang="es-ES" sz="1600" b="1" dirty="0">
                <a:solidFill>
                  <a:srgbClr val="002060"/>
                </a:solidFill>
              </a:rPr>
              <a:t>la lucha contra el dopaje </a:t>
            </a:r>
            <a:r>
              <a:rPr lang="es-ES" sz="1600" b="1" dirty="0" smtClean="0">
                <a:solidFill>
                  <a:srgbClr val="002060"/>
                </a:solidFill>
              </a:rPr>
              <a:t>de las diferentes ONADs de 		los países miembros del Consejo Iberoamericano del Deporte (CID) en las áreas de 		</a:t>
            </a:r>
            <a:r>
              <a:rPr lang="es-ES" sz="1600" b="1" dirty="0" smtClean="0">
                <a:solidFill>
                  <a:srgbClr val="FF0000"/>
                </a:solidFill>
              </a:rPr>
              <a:t>Educación y Prevención del Dopaje, Control de Dopaje y Legislación y Manejo de 		Resultados</a:t>
            </a:r>
            <a:r>
              <a:rPr lang="es-ES" sz="1600" b="1" dirty="0" smtClean="0">
                <a:solidFill>
                  <a:srgbClr val="002060"/>
                </a:solidFill>
              </a:rPr>
              <a:t>, de modo que sean capaces de desarrollar	al máximo y de forma 		autónoma cada una de esas áreas en las ONADs.</a:t>
            </a: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ADICIONALES:  	Aportar </a:t>
            </a:r>
            <a:r>
              <a:rPr lang="es-ES" sz="1600" b="1" dirty="0" smtClean="0">
                <a:solidFill>
                  <a:srgbClr val="FF0000"/>
                </a:solidFill>
              </a:rPr>
              <a:t>herramientas de trabajo </a:t>
            </a:r>
            <a:r>
              <a:rPr lang="es-ES" sz="1600" b="1" dirty="0" smtClean="0">
                <a:solidFill>
                  <a:srgbClr val="002060"/>
                </a:solidFill>
              </a:rPr>
              <a:t>a dichos profesionales.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		</a:t>
            </a:r>
            <a:r>
              <a:rPr lang="es-ES" sz="1600" b="1" dirty="0" smtClean="0">
                <a:solidFill>
                  <a:srgbClr val="FF0000"/>
                </a:solidFill>
              </a:rPr>
              <a:t>Actualizarnos</a:t>
            </a:r>
            <a:r>
              <a:rPr lang="es-ES" sz="1600" b="1" dirty="0" smtClean="0">
                <a:solidFill>
                  <a:srgbClr val="002060"/>
                </a:solidFill>
              </a:rPr>
              <a:t> ante los retos que a lucha contra el dopaje está planteando, con 		una visión de futuro.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		</a:t>
            </a:r>
            <a:r>
              <a:rPr lang="es-ES" sz="1600" b="1" dirty="0" smtClean="0">
                <a:solidFill>
                  <a:srgbClr val="FF0000"/>
                </a:solidFill>
              </a:rPr>
              <a:t>Empoderar a las ONADs Iberoamericanas</a:t>
            </a:r>
            <a:r>
              <a:rPr lang="es-ES" sz="1600" b="1" dirty="0" smtClean="0">
                <a:solidFill>
                  <a:srgbClr val="002060"/>
                </a:solidFill>
              </a:rPr>
              <a:t> para desarrollar sistemas nacionales 		antidopaje eficaces y eficientes.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		Colocar a </a:t>
            </a:r>
            <a:r>
              <a:rPr lang="es-ES" sz="1600" b="1" dirty="0" smtClean="0">
                <a:solidFill>
                  <a:srgbClr val="FF0000"/>
                </a:solidFill>
              </a:rPr>
              <a:t>nuestra lengua como idioma internacional </a:t>
            </a:r>
            <a:r>
              <a:rPr lang="es-ES" sz="1600" b="1" dirty="0" smtClean="0">
                <a:solidFill>
                  <a:srgbClr val="002060"/>
                </a:solidFill>
              </a:rPr>
              <a:t>de trabajo en el ámbito de 		la lucha contra el dopaje,</a:t>
            </a: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		Abrir un </a:t>
            </a:r>
            <a:r>
              <a:rPr lang="es-ES" sz="1600" b="1" dirty="0" smtClean="0">
                <a:solidFill>
                  <a:srgbClr val="FF0000"/>
                </a:solidFill>
              </a:rPr>
              <a:t>espacio de  fluida colaboración </a:t>
            </a:r>
            <a:r>
              <a:rPr lang="es-ES" sz="1600" b="1" dirty="0" smtClean="0">
                <a:solidFill>
                  <a:srgbClr val="002060"/>
                </a:solidFill>
              </a:rPr>
              <a:t>a largo plazo, identificando actuaciones 		conjuntas para el futuro y defendiendo en un frente común,  los intereses conjuntos 		de las </a:t>
            </a:r>
            <a:r>
              <a:rPr lang="es-ES" sz="1600" b="1" dirty="0" err="1" smtClean="0">
                <a:solidFill>
                  <a:srgbClr val="002060"/>
                </a:solidFill>
              </a:rPr>
              <a:t>NADOs</a:t>
            </a:r>
            <a:r>
              <a:rPr lang="es-ES" sz="1600" b="1" dirty="0" smtClean="0">
                <a:solidFill>
                  <a:srgbClr val="002060"/>
                </a:solidFill>
              </a:rPr>
              <a:t> Iberoamericanas.</a:t>
            </a:r>
          </a:p>
          <a:p>
            <a:pPr algn="just"/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MÉTODOS DE TRABAJO</a:t>
            </a:r>
            <a:endParaRPr lang="es-ES" sz="2400" b="1" u="sng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5963" y="1803862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1865" y="1272558"/>
            <a:ext cx="887181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2 Seminarios Iberoamericanos</a:t>
            </a:r>
            <a:r>
              <a:rPr lang="es-ES" dirty="0" smtClean="0">
                <a:solidFill>
                  <a:srgbClr val="002060"/>
                </a:solidFill>
              </a:rPr>
              <a:t> dirigidos a Responsables de las ONADs  (</a:t>
            </a:r>
            <a:r>
              <a:rPr lang="es-ES" dirty="0">
                <a:solidFill>
                  <a:srgbClr val="002060"/>
                </a:solidFill>
              </a:rPr>
              <a:t>1 por ONAD a </a:t>
            </a:r>
            <a:r>
              <a:rPr lang="es-ES" dirty="0" smtClean="0">
                <a:solidFill>
                  <a:srgbClr val="002060"/>
                </a:solidFill>
              </a:rPr>
              <a:t>cargo del proyecto) con una duración de 4 días.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3 Bloques formativos </a:t>
            </a:r>
            <a:r>
              <a:rPr lang="es-ES" dirty="0" smtClean="0">
                <a:solidFill>
                  <a:srgbClr val="002060"/>
                </a:solidFill>
              </a:rPr>
              <a:t>dirigidos a los Responsables de cada una de los ámbitos en </a:t>
            </a:r>
            <a:r>
              <a:rPr lang="es-ES" dirty="0">
                <a:solidFill>
                  <a:srgbClr val="002060"/>
                </a:solidFill>
              </a:rPr>
              <a:t>las </a:t>
            </a:r>
            <a:r>
              <a:rPr lang="es-ES" dirty="0" smtClean="0">
                <a:solidFill>
                  <a:srgbClr val="002060"/>
                </a:solidFill>
              </a:rPr>
              <a:t>ONADs (</a:t>
            </a:r>
            <a:r>
              <a:rPr lang="es-ES" dirty="0">
                <a:solidFill>
                  <a:srgbClr val="002060"/>
                </a:solidFill>
              </a:rPr>
              <a:t>1 por ONAD a cargo del proyecto, posibilidad de </a:t>
            </a:r>
            <a:r>
              <a:rPr lang="es-ES" dirty="0" smtClean="0">
                <a:solidFill>
                  <a:srgbClr val="002060"/>
                </a:solidFill>
              </a:rPr>
              <a:t>1</a:t>
            </a:r>
            <a:r>
              <a:rPr lang="es-ES" dirty="0">
                <a:solidFill>
                  <a:srgbClr val="002060"/>
                </a:solidFill>
              </a:rPr>
              <a:t>más </a:t>
            </a:r>
            <a:r>
              <a:rPr lang="es-ES" dirty="0" smtClean="0">
                <a:solidFill>
                  <a:srgbClr val="002060"/>
                </a:solidFill>
              </a:rPr>
              <a:t>, pero con </a:t>
            </a:r>
            <a:r>
              <a:rPr lang="es-ES" dirty="0">
                <a:solidFill>
                  <a:srgbClr val="002060"/>
                </a:solidFill>
              </a:rPr>
              <a:t>viaje a cargo de la ONAD</a:t>
            </a:r>
            <a:r>
              <a:rPr lang="es-ES" dirty="0" smtClean="0">
                <a:solidFill>
                  <a:srgbClr val="002060"/>
                </a:solidFill>
              </a:rPr>
              <a:t>):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 	</a:t>
            </a:r>
            <a:r>
              <a:rPr lang="es-ES" b="1" dirty="0" smtClean="0">
                <a:solidFill>
                  <a:srgbClr val="002060"/>
                </a:solidFill>
              </a:rPr>
              <a:t>1) LA </a:t>
            </a:r>
            <a:r>
              <a:rPr lang="es-ES" b="1" dirty="0" smtClean="0">
                <a:solidFill>
                  <a:srgbClr val="FF0000"/>
                </a:solidFill>
              </a:rPr>
              <a:t>EDUCACIÓN</a:t>
            </a:r>
            <a:r>
              <a:rPr lang="es-ES" b="1" dirty="0" smtClean="0">
                <a:solidFill>
                  <a:srgbClr val="002060"/>
                </a:solidFill>
              </a:rPr>
              <a:t> COMO </a:t>
            </a:r>
            <a:r>
              <a:rPr lang="es-ES" b="1" dirty="0">
                <a:solidFill>
                  <a:srgbClr val="002060"/>
                </a:solidFill>
              </a:rPr>
              <a:t>PILAR BÁSICO EN LA </a:t>
            </a:r>
            <a:r>
              <a:rPr lang="es-ES" b="1" dirty="0" smtClean="0">
                <a:solidFill>
                  <a:srgbClr val="002060"/>
                </a:solidFill>
              </a:rPr>
              <a:t>PREVENCIÓN </a:t>
            </a:r>
            <a:r>
              <a:rPr lang="es-ES" b="1" dirty="0">
                <a:solidFill>
                  <a:srgbClr val="002060"/>
                </a:solidFill>
              </a:rPr>
              <a:t>DEL </a:t>
            </a:r>
            <a:r>
              <a:rPr lang="es-ES" b="1" dirty="0" smtClean="0">
                <a:solidFill>
                  <a:srgbClr val="002060"/>
                </a:solidFill>
              </a:rPr>
              <a:t>DOPAJE.</a:t>
            </a:r>
          </a:p>
          <a:p>
            <a:r>
              <a:rPr lang="es-ES" b="1" dirty="0">
                <a:solidFill>
                  <a:srgbClr val="002060"/>
                </a:solidFill>
              </a:rPr>
              <a:t>	2) IMPLEMENTACIÓN DE UN PROGRAMA DE </a:t>
            </a:r>
            <a:r>
              <a:rPr lang="es-ES" b="1" dirty="0">
                <a:solidFill>
                  <a:srgbClr val="FF0000"/>
                </a:solidFill>
              </a:rPr>
              <a:t>CONTROL DE DOPAJE </a:t>
            </a:r>
            <a:r>
              <a:rPr lang="es-ES" b="1" dirty="0">
                <a:solidFill>
                  <a:srgbClr val="002060"/>
                </a:solidFill>
              </a:rPr>
              <a:t>EFICAZ EN </a:t>
            </a:r>
            <a:r>
              <a:rPr lang="es-ES" b="1" dirty="0" smtClean="0">
                <a:solidFill>
                  <a:srgbClr val="002060"/>
                </a:solidFill>
              </a:rPr>
              <a:t>			CONSONANCIA </a:t>
            </a:r>
            <a:r>
              <a:rPr lang="es-ES" b="1" dirty="0">
                <a:solidFill>
                  <a:srgbClr val="002060"/>
                </a:solidFill>
              </a:rPr>
              <a:t>CON EL CÓDIGO MUNDIAL DE </a:t>
            </a:r>
            <a:r>
              <a:rPr lang="es-ES" b="1" dirty="0" smtClean="0">
                <a:solidFill>
                  <a:srgbClr val="002060"/>
                </a:solidFill>
              </a:rPr>
              <a:t>ANTIDOPAJE.</a:t>
            </a:r>
          </a:p>
          <a:p>
            <a:pPr lvl="2"/>
            <a:r>
              <a:rPr lang="es-ES" b="1" dirty="0">
                <a:solidFill>
                  <a:srgbClr val="002060"/>
                </a:solidFill>
              </a:rPr>
              <a:t>3) PROGRAMA MUNDIAL ANTIDOPAJE: </a:t>
            </a:r>
            <a:r>
              <a:rPr lang="es-ES" b="1" dirty="0">
                <a:solidFill>
                  <a:srgbClr val="FF0000"/>
                </a:solidFill>
              </a:rPr>
              <a:t>DESARROLLO JURÍDICO </a:t>
            </a:r>
            <a:r>
              <a:rPr lang="es-ES" b="1" dirty="0">
                <a:solidFill>
                  <a:srgbClr val="002060"/>
                </a:solidFill>
              </a:rPr>
              <a:t>Y TÉCNICA </a:t>
            </a:r>
            <a:r>
              <a:rPr lang="es-ES" b="1" dirty="0" smtClean="0">
                <a:solidFill>
                  <a:srgbClr val="002060"/>
                </a:solidFill>
              </a:rPr>
              <a:t>	NORMATIVA		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	</a:t>
            </a:r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Para cada BLOQUE habrá: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	. Un periodo de formación </a:t>
            </a:r>
            <a:r>
              <a:rPr lang="es-ES" dirty="0" smtClean="0">
                <a:solidFill>
                  <a:srgbClr val="FF0000"/>
                </a:solidFill>
              </a:rPr>
              <a:t>online de 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 meses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	. Una fase de formación </a:t>
            </a:r>
            <a:r>
              <a:rPr lang="es-ES" dirty="0" smtClean="0">
                <a:solidFill>
                  <a:srgbClr val="FF0000"/>
                </a:solidFill>
              </a:rPr>
              <a:t>presencial de 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4-5 días</a:t>
            </a:r>
            <a:endParaRPr lang="es-E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. </a:t>
            </a:r>
            <a:r>
              <a:rPr lang="es-ES" dirty="0">
                <a:solidFill>
                  <a:srgbClr val="002060"/>
                </a:solidFill>
              </a:rPr>
              <a:t>	</a:t>
            </a:r>
            <a:r>
              <a:rPr lang="es-ES" dirty="0" smtClean="0">
                <a:solidFill>
                  <a:srgbClr val="002060"/>
                </a:solidFill>
              </a:rPr>
              <a:t>. Una evaluación de conocimientos</a:t>
            </a:r>
          </a:p>
          <a:p>
            <a:r>
              <a:rPr lang="es-ES" dirty="0">
                <a:solidFill>
                  <a:srgbClr val="002060"/>
                </a:solidFill>
              </a:rPr>
              <a:t>	</a:t>
            </a:r>
            <a:r>
              <a:rPr lang="es-ES" dirty="0" smtClean="0">
                <a:solidFill>
                  <a:srgbClr val="002060"/>
                </a:solidFill>
              </a:rPr>
              <a:t>. </a:t>
            </a:r>
            <a:r>
              <a:rPr lang="es-ES" smtClean="0">
                <a:solidFill>
                  <a:srgbClr val="002060"/>
                </a:solidFill>
              </a:rPr>
              <a:t>Diploma final. </a:t>
            </a:r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La </a:t>
            </a:r>
            <a:r>
              <a:rPr lang="es-ES" dirty="0">
                <a:solidFill>
                  <a:srgbClr val="002060"/>
                </a:solidFill>
              </a:rPr>
              <a:t>duración máxima </a:t>
            </a:r>
            <a:r>
              <a:rPr lang="es-ES" dirty="0" smtClean="0">
                <a:solidFill>
                  <a:srgbClr val="002060"/>
                </a:solidFill>
              </a:rPr>
              <a:t>es de </a:t>
            </a:r>
            <a:r>
              <a:rPr lang="es-ES" dirty="0">
                <a:solidFill>
                  <a:srgbClr val="002060"/>
                </a:solidFill>
              </a:rPr>
              <a:t>24 meses a partir de la firma del </a:t>
            </a:r>
            <a:r>
              <a:rPr lang="es-ES" dirty="0" smtClean="0">
                <a:solidFill>
                  <a:srgbClr val="002060"/>
                </a:solidFill>
              </a:rPr>
              <a:t>convenio. 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CALENDARIO DEL PROYECTO</a:t>
            </a:r>
            <a:endParaRPr lang="es-ES" sz="2400" b="1" u="sng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5963" y="1803862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98926"/>
              </p:ext>
            </p:extLst>
          </p:nvPr>
        </p:nvGraphicFramePr>
        <p:xfrm>
          <a:off x="63557" y="1515627"/>
          <a:ext cx="8893148" cy="477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206"/>
                <a:gridCol w="1586039"/>
                <a:gridCol w="2314322"/>
                <a:gridCol w="2864581"/>
              </a:tblGrid>
              <a:tr h="356767">
                <a:tc>
                  <a:txBody>
                    <a:bodyPr/>
                    <a:lstStyle/>
                    <a:p>
                      <a:pPr algn="ctr"/>
                      <a:r>
                        <a:rPr lang="es-ES" sz="1495" b="1" dirty="0" smtClean="0">
                          <a:solidFill>
                            <a:schemeClr val="tx1"/>
                          </a:solidFill>
                        </a:rPr>
                        <a:t>ACTIVIDAD</a:t>
                      </a:r>
                      <a:endParaRPr lang="es-ES" sz="1495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1" dirty="0" smtClean="0">
                          <a:solidFill>
                            <a:schemeClr val="tx1"/>
                          </a:solidFill>
                        </a:rPr>
                        <a:t>TIPO</a:t>
                      </a:r>
                      <a:endParaRPr lang="es-ES" sz="1495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1" dirty="0" smtClean="0">
                          <a:solidFill>
                            <a:schemeClr val="tx1"/>
                          </a:solidFill>
                        </a:rPr>
                        <a:t>CENTRO</a:t>
                      </a:r>
                      <a:r>
                        <a:rPr lang="es-ES" sz="1495" b="1" baseline="0" dirty="0" smtClean="0">
                          <a:solidFill>
                            <a:schemeClr val="tx1"/>
                          </a:solidFill>
                        </a:rPr>
                        <a:t> DE AECID</a:t>
                      </a:r>
                      <a:endParaRPr lang="es-ES" sz="1495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1" dirty="0" smtClean="0">
                          <a:solidFill>
                            <a:schemeClr val="tx1"/>
                          </a:solidFill>
                        </a:rPr>
                        <a:t>FECHAS</a:t>
                      </a:r>
                      <a:endParaRPr lang="es-ES" sz="1495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767"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Seminario Inicial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Presencial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Cartagena de Indias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(Colombia)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al 13 de julio de 2018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6767">
                <a:tc rowSpan="2"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Bloque de Educación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on-line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Noviembre 2018 a febrero 2019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76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presencial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Antigua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(Guatemala)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al 15 de f</a:t>
                      </a: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ebrero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de 2019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53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Bloque de Control de Dopaje</a:t>
                      </a:r>
                    </a:p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on-line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Marzo a junio 2019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43985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presencial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Santa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Cruz de la Sierra (Bolivia)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10 al 14 de junio de 2019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</a:tr>
              <a:tr h="3049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Bloque Desarrollo Jurídico</a:t>
                      </a:r>
                    </a:p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on-line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Noviembre 2019 a febrero de 2020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897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Formación presencial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Montevideo (</a:t>
                      </a:r>
                      <a:r>
                        <a:rPr lang="es-ES" sz="1495" b="0" dirty="0" err="1" smtClean="0">
                          <a:solidFill>
                            <a:schemeClr val="tx1"/>
                          </a:solidFill>
                        </a:rPr>
                        <a:t>Urugay</a:t>
                      </a: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Marzo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2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Seminario Final</a:t>
                      </a:r>
                    </a:p>
                    <a:p>
                      <a:pPr algn="ctr"/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Presencial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Cartagena de Indias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(Colombia) 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Santa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Cruz de la Sierra (Bolivia)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95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s-ES" sz="1495" b="0" baseline="0" dirty="0" smtClean="0">
                          <a:solidFill>
                            <a:schemeClr val="tx1"/>
                          </a:solidFill>
                        </a:rPr>
                        <a:t> al 10 de abril de 2020</a:t>
                      </a:r>
                      <a:endParaRPr lang="es-ES" sz="1495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15156"/>
              </p:ext>
            </p:extLst>
          </p:nvPr>
        </p:nvGraphicFramePr>
        <p:xfrm>
          <a:off x="424318" y="1301377"/>
          <a:ext cx="8355116" cy="9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  <a:gridCol w="379778"/>
              </a:tblGrid>
              <a:tr h="479612">
                <a:tc gridSpan="6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2020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9612"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24318" y="2356224"/>
            <a:ext cx="376529" cy="386975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7628" y="2430181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FF"/>
                </a:solidFill>
              </a:rPr>
              <a:t>SEMINARIO INICIAL</a:t>
            </a:r>
            <a:endParaRPr lang="es-ES" b="1" dirty="0">
              <a:solidFill>
                <a:srgbClr val="FF00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27405" y="2915023"/>
            <a:ext cx="1138524" cy="3869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65929" y="3301998"/>
            <a:ext cx="378016" cy="38697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70734" y="2923844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FORMACION ON -LINE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70733" y="3293176"/>
            <a:ext cx="261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FORMACION PRESENCIAL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272337" y="3042769"/>
            <a:ext cx="250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BLOQUE DE EDUCACIÓN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22" name="Cerrar llave 21"/>
          <p:cNvSpPr/>
          <p:nvPr/>
        </p:nvSpPr>
        <p:spPr>
          <a:xfrm>
            <a:off x="6113600" y="2915024"/>
            <a:ext cx="89976" cy="623048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3547857" y="3826622"/>
            <a:ext cx="1491142" cy="386975"/>
          </a:xfrm>
          <a:prstGeom prst="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970490" y="3845756"/>
            <a:ext cx="27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C3399"/>
                </a:solidFill>
              </a:rPr>
              <a:t>        FORMACION ON -LINE</a:t>
            </a:r>
            <a:endParaRPr lang="es-ES" b="1" dirty="0">
              <a:solidFill>
                <a:srgbClr val="CC3399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038999" y="4213597"/>
            <a:ext cx="378016" cy="386975"/>
          </a:xfrm>
          <a:prstGeom prst="rect">
            <a:avLst/>
          </a:prstGeom>
          <a:solidFill>
            <a:srgbClr val="CC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17015" y="4163616"/>
            <a:ext cx="261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C3399"/>
                </a:solidFill>
              </a:rPr>
              <a:t>FORMACION PRESENCIAL</a:t>
            </a:r>
            <a:endParaRPr lang="es-ES" b="1" dirty="0">
              <a:solidFill>
                <a:srgbClr val="CC3399"/>
              </a:solidFill>
            </a:endParaRPr>
          </a:p>
        </p:txBody>
      </p:sp>
      <p:sp>
        <p:nvSpPr>
          <p:cNvPr id="27" name="Cerrar llave 26"/>
          <p:cNvSpPr/>
          <p:nvPr/>
        </p:nvSpPr>
        <p:spPr>
          <a:xfrm flipH="1">
            <a:off x="3049619" y="3965394"/>
            <a:ext cx="162816" cy="623048"/>
          </a:xfrm>
          <a:prstGeom prst="rightBrac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427691" y="4092252"/>
            <a:ext cx="232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CC3399"/>
                </a:solidFill>
              </a:rPr>
              <a:t>BLOQUE DE C. DOPAJE</a:t>
            </a:r>
            <a:endParaRPr lang="es-ES" b="1" dirty="0">
              <a:solidFill>
                <a:srgbClr val="CC3399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801224" y="4853986"/>
            <a:ext cx="1074448" cy="386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877887" y="5240961"/>
            <a:ext cx="378016" cy="386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61666" y="4887125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FORMACION ON -LINE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261665" y="5256457"/>
            <a:ext cx="261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FORMACION PRESENCIAL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821008" y="5071791"/>
            <a:ext cx="193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BLOQUE JURÍDICO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Cerrar llave 36"/>
          <p:cNvSpPr/>
          <p:nvPr/>
        </p:nvSpPr>
        <p:spPr>
          <a:xfrm flipH="1">
            <a:off x="4070298" y="4944933"/>
            <a:ext cx="119170" cy="623048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8402905" y="5798060"/>
            <a:ext cx="376529" cy="3869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170375" y="583963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SEMINARIO FINAL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0" y="934004"/>
            <a:ext cx="8731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CALENDARIO DEL PROYECTO</a:t>
            </a:r>
            <a:endParaRPr lang="es-ES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69902"/>
            <a:ext cx="873130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002060"/>
                </a:solidFill>
              </a:rPr>
              <a:t>MÉTODOS DE TRABAJO</a:t>
            </a:r>
          </a:p>
          <a:p>
            <a:endParaRPr lang="es-ES" sz="1600" b="1" u="sng" dirty="0" smtClean="0">
              <a:solidFill>
                <a:srgbClr val="002060"/>
              </a:solidFill>
            </a:endParaRPr>
          </a:p>
          <a:p>
            <a:endParaRPr lang="es-ES" sz="1600" b="1" u="sng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	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	</a:t>
            </a:r>
            <a:r>
              <a:rPr lang="es-ES" sz="1600" b="1" dirty="0" smtClean="0">
                <a:solidFill>
                  <a:srgbClr val="002060"/>
                </a:solidFill>
              </a:rPr>
              <a:t>1. FORMACIÓN ON-LINE: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Cursos en el Aula Virtual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rgbClr val="002060"/>
                </a:solidFill>
              </a:rPr>
              <a:t>Webinarios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Foros de debate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ES" sz="1600" dirty="0" smtClean="0">
                <a:solidFill>
                  <a:srgbClr val="002060"/>
                </a:solidFill>
              </a:rPr>
              <a:t>ublicaciones con actualizaciones de los temas</a:t>
            </a:r>
          </a:p>
          <a:p>
            <a:pPr lvl="8"/>
            <a:r>
              <a:rPr lang="es-ES" sz="1600" dirty="0" smtClean="0">
                <a:solidFill>
                  <a:srgbClr val="002060"/>
                </a:solidFill>
              </a:rPr>
              <a:t>	generados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	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	</a:t>
            </a:r>
            <a:r>
              <a:rPr lang="es-ES" sz="1600" b="1" dirty="0" smtClean="0">
                <a:solidFill>
                  <a:srgbClr val="002060"/>
                </a:solidFill>
              </a:rPr>
              <a:t>2.-FORMACIÓN PRESENCIAL: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Clases tradicionales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ES" sz="1600" dirty="0" smtClean="0">
                <a:solidFill>
                  <a:srgbClr val="002060"/>
                </a:solidFill>
              </a:rPr>
              <a:t>articipación de expertos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Debates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Ejemplos prácticos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Ejercicios prácticos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Exposición de buenas prácticas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Trabajos conjuntos de planificación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Creación de Redes Iberoamericanas de Expertos					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endParaRPr lang="es-ES" sz="1600" b="1" dirty="0" smtClean="0">
              <a:solidFill>
                <a:srgbClr val="002060"/>
              </a:solidFill>
            </a:endParaRPr>
          </a:p>
          <a:p>
            <a:endParaRPr lang="es-ES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1781</Words>
  <Application>Microsoft Office PowerPoint</Application>
  <PresentationFormat>Presentación en pantalla (4:3)</PresentationFormat>
  <Paragraphs>370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 Unicode MS</vt:lpstr>
      <vt:lpstr>Algerian</vt:lpstr>
      <vt:lpstr>Arial</vt:lpstr>
      <vt:lpstr>Calibri</vt:lpstr>
      <vt:lpstr>Calibri Light</vt:lpstr>
      <vt:lpstr>Garamond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AEPSAD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Terreros Blanco, José Luis</dc:creator>
  <cp:lastModifiedBy>Usuario de Windows</cp:lastModifiedBy>
  <cp:revision>103</cp:revision>
  <cp:lastPrinted>2018-04-11T16:54:14Z</cp:lastPrinted>
  <dcterms:created xsi:type="dcterms:W3CDTF">2018-04-10T16:30:29Z</dcterms:created>
  <dcterms:modified xsi:type="dcterms:W3CDTF">2018-04-26T14:37:50Z</dcterms:modified>
</cp:coreProperties>
</file>